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4"/>
    <p:sldMasterId id="2147483815" r:id="rId5"/>
  </p:sldMasterIdLst>
  <p:notesMasterIdLst>
    <p:notesMasterId r:id="rId28"/>
  </p:notesMasterIdLst>
  <p:handoutMasterIdLst>
    <p:handoutMasterId r:id="rId29"/>
  </p:handoutMasterIdLst>
  <p:sldIdLst>
    <p:sldId id="410" r:id="rId6"/>
    <p:sldId id="289" r:id="rId7"/>
    <p:sldId id="258" r:id="rId8"/>
    <p:sldId id="412" r:id="rId9"/>
    <p:sldId id="424" r:id="rId10"/>
    <p:sldId id="416" r:id="rId11"/>
    <p:sldId id="287" r:id="rId12"/>
    <p:sldId id="421" r:id="rId13"/>
    <p:sldId id="285" r:id="rId14"/>
    <p:sldId id="284" r:id="rId15"/>
    <p:sldId id="423" r:id="rId16"/>
    <p:sldId id="297" r:id="rId17"/>
    <p:sldId id="296" r:id="rId18"/>
    <p:sldId id="266" r:id="rId19"/>
    <p:sldId id="288" r:id="rId20"/>
    <p:sldId id="264" r:id="rId21"/>
    <p:sldId id="425" r:id="rId22"/>
    <p:sldId id="426" r:id="rId23"/>
    <p:sldId id="270" r:id="rId24"/>
    <p:sldId id="415" r:id="rId25"/>
    <p:sldId id="414" r:id="rId26"/>
    <p:sldId id="398" r:id="rId27"/>
  </p:sldIdLst>
  <p:sldSz cx="12192000" cy="6858000"/>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F9C93E71-B15A-419B-295F-6B0E2C30A318}" name="Tabor,Sydney M." initials="TM" userId="S::tabor@uchc.edu::e11aef13-1c8d-4f35-98cd-390072765c68" providerId="AD"/>
  <p188:author id="{E90537BE-D265-660D-F645-6330AD44B7F1}" name="Sussman,Jennifer E." initials="JS" userId="S::sussman@uchc.edu::fbe0ebf3-23b5-48d9-a92f-038561d175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448"/>
    <a:srgbClr val="009999"/>
    <a:srgbClr val="FFDE75"/>
    <a:srgbClr val="51AF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3EFF31-6CE4-4612-93EB-019A425DF3AA}" v="2" dt="2024-12-11T16:31:36.239"/>
  </p1510:revLst>
</p1510:revInfo>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2542" autoAdjust="0"/>
  </p:normalViewPr>
  <p:slideViewPr>
    <p:cSldViewPr snapToGrid="0">
      <p:cViewPr varScale="1">
        <p:scale>
          <a:sx n="46" d="100"/>
          <a:sy n="46" d="100"/>
        </p:scale>
        <p:origin x="1444"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sman,Jennifer E." userId="fbe0ebf3-23b5-48d9-a92f-038561d1751c" providerId="ADAL" clId="{503EFF31-6CE4-4612-93EB-019A425DF3AA}"/>
    <pc:docChg chg="custSel modSld">
      <pc:chgData name="Sussman,Jennifer E." userId="fbe0ebf3-23b5-48d9-a92f-038561d1751c" providerId="ADAL" clId="{503EFF31-6CE4-4612-93EB-019A425DF3AA}" dt="2024-12-11T16:32:10.170" v="167" actId="20577"/>
      <pc:docMkLst>
        <pc:docMk/>
      </pc:docMkLst>
      <pc:sldChg chg="modSp mod">
        <pc:chgData name="Sussman,Jennifer E." userId="fbe0ebf3-23b5-48d9-a92f-038561d1751c" providerId="ADAL" clId="{503EFF31-6CE4-4612-93EB-019A425DF3AA}" dt="2024-12-11T16:32:10.170" v="167" actId="20577"/>
        <pc:sldMkLst>
          <pc:docMk/>
          <pc:sldMk cId="4261132419" sldId="398"/>
        </pc:sldMkLst>
        <pc:spChg chg="mod">
          <ac:chgData name="Sussman,Jennifer E." userId="fbe0ebf3-23b5-48d9-a92f-038561d1751c" providerId="ADAL" clId="{503EFF31-6CE4-4612-93EB-019A425DF3AA}" dt="2024-12-11T16:32:10.170" v="167" actId="20577"/>
          <ac:spMkLst>
            <pc:docMk/>
            <pc:sldMk cId="4261132419" sldId="398"/>
            <ac:spMk id="4" creationId="{57E6CFAA-710A-61F0-E3FF-D40D12B3ED8E}"/>
          </ac:spMkLst>
        </pc:spChg>
      </pc:sldChg>
      <pc:sldChg chg="modSp mod">
        <pc:chgData name="Sussman,Jennifer E." userId="fbe0ebf3-23b5-48d9-a92f-038561d1751c" providerId="ADAL" clId="{503EFF31-6CE4-4612-93EB-019A425DF3AA}" dt="2024-12-11T16:28:31.832" v="49" actId="20577"/>
        <pc:sldMkLst>
          <pc:docMk/>
          <pc:sldMk cId="3390304222" sldId="410"/>
        </pc:sldMkLst>
        <pc:spChg chg="mod">
          <ac:chgData name="Sussman,Jennifer E." userId="fbe0ebf3-23b5-48d9-a92f-038561d1751c" providerId="ADAL" clId="{503EFF31-6CE4-4612-93EB-019A425DF3AA}" dt="2024-12-11T16:28:31.832" v="49" actId="20577"/>
          <ac:spMkLst>
            <pc:docMk/>
            <pc:sldMk cId="3390304222" sldId="410"/>
            <ac:spMk id="3" creationId="{C0E22D4D-5768-C553-37F0-4A78D23DE82D}"/>
          </ac:spMkLst>
        </pc:spChg>
      </pc:sldChg>
      <pc:sldChg chg="modSp mod">
        <pc:chgData name="Sussman,Jennifer E." userId="fbe0ebf3-23b5-48d9-a92f-038561d1751c" providerId="ADAL" clId="{503EFF31-6CE4-4612-93EB-019A425DF3AA}" dt="2024-12-11T16:28:50.896" v="55" actId="20577"/>
        <pc:sldMkLst>
          <pc:docMk/>
          <pc:sldMk cId="1758998835" sldId="412"/>
        </pc:sldMkLst>
        <pc:spChg chg="mod">
          <ac:chgData name="Sussman,Jennifer E." userId="fbe0ebf3-23b5-48d9-a92f-038561d1751c" providerId="ADAL" clId="{503EFF31-6CE4-4612-93EB-019A425DF3AA}" dt="2024-12-11T16:28:50.896" v="55" actId="20577"/>
          <ac:spMkLst>
            <pc:docMk/>
            <pc:sldMk cId="1758998835" sldId="412"/>
            <ac:spMk id="2" creationId="{E59D5EB8-53FD-D8B4-A7D3-0F87438885B0}"/>
          </ac:spMkLst>
        </pc:spChg>
      </pc:sldChg>
      <pc:sldChg chg="modSp mod">
        <pc:chgData name="Sussman,Jennifer E." userId="fbe0ebf3-23b5-48d9-a92f-038561d1751c" providerId="ADAL" clId="{503EFF31-6CE4-4612-93EB-019A425DF3AA}" dt="2024-12-11T16:30:37.027" v="70" actId="20577"/>
        <pc:sldMkLst>
          <pc:docMk/>
          <pc:sldMk cId="238370655" sldId="414"/>
        </pc:sldMkLst>
        <pc:spChg chg="mod">
          <ac:chgData name="Sussman,Jennifer E." userId="fbe0ebf3-23b5-48d9-a92f-038561d1751c" providerId="ADAL" clId="{503EFF31-6CE4-4612-93EB-019A425DF3AA}" dt="2024-12-11T16:30:37.027" v="70" actId="20577"/>
          <ac:spMkLst>
            <pc:docMk/>
            <pc:sldMk cId="238370655" sldId="414"/>
            <ac:spMk id="2" creationId="{AA491659-918F-40E9-3F16-7E66BD3BF51B}"/>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FEC4844-8A41-46A5-979E-DD1AC31E7C4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0C2FE9E8-55A1-4D4E-9569-10ACDB6EEAF7}">
      <dgm:prSet custT="1"/>
      <dgm:spPr/>
      <dgm:t>
        <a:bodyPr/>
        <a:lstStyle/>
        <a:p>
          <a:r>
            <a:rPr lang="en-US" sz="2000" b="1" i="0" baseline="0" dirty="0"/>
            <a:t>Web scan of state and substate level ATOD primary prevention services</a:t>
          </a:r>
        </a:p>
      </dgm:t>
    </dgm:pt>
    <dgm:pt modelId="{F05C2BC7-E8D7-439C-A517-30D5D0921585}" type="parTrans" cxnId="{8B991949-55BD-4364-A762-8E2919E91CEC}">
      <dgm:prSet/>
      <dgm:spPr/>
      <dgm:t>
        <a:bodyPr/>
        <a:lstStyle/>
        <a:p>
          <a:endParaRPr lang="en-US"/>
        </a:p>
      </dgm:t>
    </dgm:pt>
    <dgm:pt modelId="{66E55E8E-3FE1-4818-8C4D-1B556CAFD1BB}" type="sibTrans" cxnId="{8B991949-55BD-4364-A762-8E2919E91CEC}">
      <dgm:prSet/>
      <dgm:spPr/>
      <dgm:t>
        <a:bodyPr/>
        <a:lstStyle/>
        <a:p>
          <a:endParaRPr lang="en-US"/>
        </a:p>
      </dgm:t>
    </dgm:pt>
    <dgm:pt modelId="{9B9BFD07-4CF9-4A92-99F0-A305ECA03A74}">
      <dgm:prSet custT="1"/>
      <dgm:spPr/>
      <dgm:t>
        <a:bodyPr/>
        <a:lstStyle/>
        <a:p>
          <a:r>
            <a:rPr lang="en-US" sz="2000" b="1" i="0" baseline="0" dirty="0"/>
            <a:t>Review of Connecticut’s 211 service call resources</a:t>
          </a:r>
        </a:p>
      </dgm:t>
    </dgm:pt>
    <dgm:pt modelId="{15F5F946-9253-4E1F-8666-059735A449FC}" type="parTrans" cxnId="{AEEBF9B2-64DB-4088-918A-219AB4C76881}">
      <dgm:prSet/>
      <dgm:spPr/>
      <dgm:t>
        <a:bodyPr/>
        <a:lstStyle/>
        <a:p>
          <a:endParaRPr lang="en-US"/>
        </a:p>
      </dgm:t>
    </dgm:pt>
    <dgm:pt modelId="{A22EDD64-36B9-4AC6-AD9E-0BF89C85F701}" type="sibTrans" cxnId="{AEEBF9B2-64DB-4088-918A-219AB4C76881}">
      <dgm:prSet/>
      <dgm:spPr/>
      <dgm:t>
        <a:bodyPr/>
        <a:lstStyle/>
        <a:p>
          <a:endParaRPr lang="en-US"/>
        </a:p>
      </dgm:t>
    </dgm:pt>
    <dgm:pt modelId="{8B8E9869-F9AA-474F-BAE0-E309C65D5C5C}">
      <dgm:prSet custT="1"/>
      <dgm:spPr/>
      <dgm:t>
        <a:bodyPr/>
        <a:lstStyle/>
        <a:p>
          <a:r>
            <a:rPr lang="en-US" sz="2000" b="1" i="0" baseline="0" dirty="0"/>
            <a:t>Surveys of Regional Behavioral Health Action Organizations (RBHAO) and Local Prevention Councils (LPC) </a:t>
          </a:r>
          <a:endParaRPr lang="en-US" sz="2000" b="1" dirty="0"/>
        </a:p>
      </dgm:t>
    </dgm:pt>
    <dgm:pt modelId="{5FEBD143-D407-469D-B9FF-9D33510A6655}" type="parTrans" cxnId="{1F08D570-0291-48D7-9548-AA7521B172D4}">
      <dgm:prSet/>
      <dgm:spPr/>
      <dgm:t>
        <a:bodyPr/>
        <a:lstStyle/>
        <a:p>
          <a:endParaRPr lang="en-US"/>
        </a:p>
      </dgm:t>
    </dgm:pt>
    <dgm:pt modelId="{4E4E4EEA-13E8-498E-93A8-BDB4BC1364F2}" type="sibTrans" cxnId="{1F08D570-0291-48D7-9548-AA7521B172D4}">
      <dgm:prSet/>
      <dgm:spPr/>
      <dgm:t>
        <a:bodyPr/>
        <a:lstStyle/>
        <a:p>
          <a:endParaRPr lang="en-US"/>
        </a:p>
      </dgm:t>
    </dgm:pt>
    <dgm:pt modelId="{0EB783C3-2C9C-4859-9CBA-8AE446AA2754}">
      <dgm:prSet custT="1"/>
      <dgm:spPr/>
      <dgm:t>
        <a:bodyPr/>
        <a:lstStyle/>
        <a:p>
          <a:r>
            <a:rPr lang="en-US" sz="1600" b="0" i="0" baseline="0" dirty="0"/>
            <a:t>Types of prevention strategies being implemented</a:t>
          </a:r>
          <a:endParaRPr lang="en-US" sz="1600" dirty="0"/>
        </a:p>
      </dgm:t>
    </dgm:pt>
    <dgm:pt modelId="{16F6D61C-4B77-48E0-88AC-E5021EDF198D}" type="parTrans" cxnId="{8BBC555E-82DD-4855-9559-0E431B00F475}">
      <dgm:prSet/>
      <dgm:spPr/>
      <dgm:t>
        <a:bodyPr/>
        <a:lstStyle/>
        <a:p>
          <a:endParaRPr lang="en-US"/>
        </a:p>
      </dgm:t>
    </dgm:pt>
    <dgm:pt modelId="{8B94D5B2-2DFD-41BB-8D3F-7955D185D570}" type="sibTrans" cxnId="{8BBC555E-82DD-4855-9559-0E431B00F475}">
      <dgm:prSet/>
      <dgm:spPr/>
      <dgm:t>
        <a:bodyPr/>
        <a:lstStyle/>
        <a:p>
          <a:endParaRPr lang="en-US"/>
        </a:p>
      </dgm:t>
    </dgm:pt>
    <dgm:pt modelId="{9F290261-C2C2-4C5E-8891-E81F3F920A22}">
      <dgm:prSet custT="1"/>
      <dgm:spPr/>
      <dgm:t>
        <a:bodyPr/>
        <a:lstStyle/>
        <a:p>
          <a:r>
            <a:rPr lang="en-US" sz="1600" b="0" i="0" baseline="0" dirty="0"/>
            <a:t>Population served and setting for each strategy</a:t>
          </a:r>
          <a:endParaRPr lang="en-US" sz="1600" dirty="0"/>
        </a:p>
      </dgm:t>
    </dgm:pt>
    <dgm:pt modelId="{384A41CF-00AA-4D00-9F57-51B9477F5210}" type="parTrans" cxnId="{5835B07F-E6F6-4D71-8AFB-ABB2688587F6}">
      <dgm:prSet/>
      <dgm:spPr/>
      <dgm:t>
        <a:bodyPr/>
        <a:lstStyle/>
        <a:p>
          <a:endParaRPr lang="en-US"/>
        </a:p>
      </dgm:t>
    </dgm:pt>
    <dgm:pt modelId="{A5BFD4E9-5C33-4AE6-BAD4-C57E07E75871}" type="sibTrans" cxnId="{5835B07F-E6F6-4D71-8AFB-ABB2688587F6}">
      <dgm:prSet/>
      <dgm:spPr/>
      <dgm:t>
        <a:bodyPr/>
        <a:lstStyle/>
        <a:p>
          <a:endParaRPr lang="en-US"/>
        </a:p>
      </dgm:t>
    </dgm:pt>
    <dgm:pt modelId="{03862E56-9020-4C53-887E-AC932EE5B361}">
      <dgm:prSet custT="1"/>
      <dgm:spPr/>
      <dgm:t>
        <a:bodyPr/>
        <a:lstStyle/>
        <a:p>
          <a:r>
            <a:rPr lang="en-US" sz="1600" b="0" i="0" baseline="0" dirty="0"/>
            <a:t>Funding sources</a:t>
          </a:r>
          <a:endParaRPr lang="en-US" sz="1600" dirty="0"/>
        </a:p>
      </dgm:t>
    </dgm:pt>
    <dgm:pt modelId="{60DBCD70-806B-4B68-8DFD-69A5DFF2FA97}" type="parTrans" cxnId="{582ED4C6-3B47-49A1-A167-6D57279C58C6}">
      <dgm:prSet/>
      <dgm:spPr/>
      <dgm:t>
        <a:bodyPr/>
        <a:lstStyle/>
        <a:p>
          <a:endParaRPr lang="en-US"/>
        </a:p>
      </dgm:t>
    </dgm:pt>
    <dgm:pt modelId="{EF820561-01DF-430E-831C-170CC8F25B59}" type="sibTrans" cxnId="{582ED4C6-3B47-49A1-A167-6D57279C58C6}">
      <dgm:prSet/>
      <dgm:spPr/>
      <dgm:t>
        <a:bodyPr/>
        <a:lstStyle/>
        <a:p>
          <a:endParaRPr lang="en-US"/>
        </a:p>
      </dgm:t>
    </dgm:pt>
    <dgm:pt modelId="{16C98FFE-403C-46BD-8534-EF164C4437E2}">
      <dgm:prSet custT="1"/>
      <dgm:spPr/>
      <dgm:t>
        <a:bodyPr/>
        <a:lstStyle/>
        <a:p>
          <a:r>
            <a:rPr lang="en-US" sz="1600" b="0" i="0" baseline="0" dirty="0"/>
            <a:t>Partnerships</a:t>
          </a:r>
          <a:endParaRPr lang="en-US" sz="1600" dirty="0"/>
        </a:p>
      </dgm:t>
    </dgm:pt>
    <dgm:pt modelId="{C2AA9C48-4E36-4030-87CC-959C9A4E220B}" type="parTrans" cxnId="{64DD071E-9A8B-41F1-A262-D0835E6F215A}">
      <dgm:prSet/>
      <dgm:spPr/>
      <dgm:t>
        <a:bodyPr/>
        <a:lstStyle/>
        <a:p>
          <a:endParaRPr lang="en-US"/>
        </a:p>
      </dgm:t>
    </dgm:pt>
    <dgm:pt modelId="{13A5EFD7-84D9-4427-BB8D-22CAD79AAF3A}" type="sibTrans" cxnId="{64DD071E-9A8B-41F1-A262-D0835E6F215A}">
      <dgm:prSet/>
      <dgm:spPr/>
      <dgm:t>
        <a:bodyPr/>
        <a:lstStyle/>
        <a:p>
          <a:endParaRPr lang="en-US"/>
        </a:p>
      </dgm:t>
    </dgm:pt>
    <dgm:pt modelId="{C04AA930-AB40-4AF7-ADFF-F77D4E64D77E}" type="pres">
      <dgm:prSet presAssocID="{BFEC4844-8A41-46A5-979E-DD1AC31E7C48}" presName="root" presStyleCnt="0">
        <dgm:presLayoutVars>
          <dgm:dir/>
          <dgm:resizeHandles val="exact"/>
        </dgm:presLayoutVars>
      </dgm:prSet>
      <dgm:spPr/>
    </dgm:pt>
    <dgm:pt modelId="{B608F4D9-4023-4D66-9E92-8450456AA7BC}" type="pres">
      <dgm:prSet presAssocID="{0C2FE9E8-55A1-4D4E-9569-10ACDB6EEAF7}" presName="compNode" presStyleCnt="0"/>
      <dgm:spPr/>
    </dgm:pt>
    <dgm:pt modelId="{DE082EFD-F4A7-4FFA-B018-440A2E0EE56B}" type="pres">
      <dgm:prSet presAssocID="{0C2FE9E8-55A1-4D4E-9569-10ACDB6EEAF7}" presName="bgRect" presStyleLbl="bgShp" presStyleIdx="0" presStyleCnt="3" custLinFactY="172002" custLinFactNeighborX="169" custLinFactNeighborY="200000"/>
      <dgm:spPr>
        <a:solidFill>
          <a:schemeClr val="bg2">
            <a:lumMod val="75000"/>
          </a:schemeClr>
        </a:solidFill>
      </dgm:spPr>
    </dgm:pt>
    <dgm:pt modelId="{AC602FCC-C805-4EC9-8934-10F5F71458A3}" type="pres">
      <dgm:prSet presAssocID="{0C2FE9E8-55A1-4D4E-9569-10ACDB6EEAF7}" presName="iconRect" presStyleLbl="node1" presStyleIdx="0" presStyleCnt="3" custLinFactY="300000" custLinFactNeighborX="14075" custLinFactNeighborY="35690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EE30B490-C9CC-4D38-891A-977736F8C402}" type="pres">
      <dgm:prSet presAssocID="{0C2FE9E8-55A1-4D4E-9569-10ACDB6EEAF7}" presName="spaceRect" presStyleCnt="0"/>
      <dgm:spPr/>
    </dgm:pt>
    <dgm:pt modelId="{D470C27D-B31D-490D-9962-236185405EB7}" type="pres">
      <dgm:prSet presAssocID="{0C2FE9E8-55A1-4D4E-9569-10ACDB6EEAF7}" presName="parTx" presStyleLbl="revTx" presStyleIdx="0" presStyleCnt="4" custLinFactY="200000" custLinFactNeighborX="-1068" custLinFactNeighborY="236245">
        <dgm:presLayoutVars>
          <dgm:chMax val="0"/>
          <dgm:chPref val="0"/>
        </dgm:presLayoutVars>
      </dgm:prSet>
      <dgm:spPr/>
    </dgm:pt>
    <dgm:pt modelId="{2ACDAE0B-EE85-45C6-A01D-35F70D574E05}" type="pres">
      <dgm:prSet presAssocID="{66E55E8E-3FE1-4818-8C4D-1B556CAFD1BB}" presName="sibTrans" presStyleCnt="0"/>
      <dgm:spPr/>
    </dgm:pt>
    <dgm:pt modelId="{BDAD3572-92E8-4410-8F73-DD9E02BB0C38}" type="pres">
      <dgm:prSet presAssocID="{9B9BFD07-4CF9-4A92-99F0-A305ECA03A74}" presName="compNode" presStyleCnt="0"/>
      <dgm:spPr/>
    </dgm:pt>
    <dgm:pt modelId="{794E3B43-60D2-44B0-8AE7-B031BB44A4B9}" type="pres">
      <dgm:prSet presAssocID="{9B9BFD07-4CF9-4A92-99F0-A305ECA03A74}" presName="bgRect" presStyleLbl="bgShp" presStyleIdx="1" presStyleCnt="3" custLinFactNeighborY="93224"/>
      <dgm:spPr/>
    </dgm:pt>
    <dgm:pt modelId="{81A9A4EE-A6E0-4EC4-9DC2-B01920922826}" type="pres">
      <dgm:prSet presAssocID="{9B9BFD07-4CF9-4A92-99F0-A305ECA03A74}" presName="iconRect" presStyleLbl="node1" presStyleIdx="1" presStyleCnt="3" custLinFactY="69498" custLinFactNeighborX="3407"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38486EE7-1193-49A2-B439-3F6E35F9627B}" type="pres">
      <dgm:prSet presAssocID="{9B9BFD07-4CF9-4A92-99F0-A305ECA03A74}" presName="spaceRect" presStyleCnt="0"/>
      <dgm:spPr/>
    </dgm:pt>
    <dgm:pt modelId="{D513377F-5CAE-49F6-9F1A-A7298858FE5C}" type="pres">
      <dgm:prSet presAssocID="{9B9BFD07-4CF9-4A92-99F0-A305ECA03A74}" presName="parTx" presStyleLbl="revTx" presStyleIdx="1" presStyleCnt="4" custLinFactNeighborX="189" custLinFactNeighborY="85233">
        <dgm:presLayoutVars>
          <dgm:chMax val="0"/>
          <dgm:chPref val="0"/>
        </dgm:presLayoutVars>
      </dgm:prSet>
      <dgm:spPr/>
    </dgm:pt>
    <dgm:pt modelId="{20FA2522-B48C-4BA4-8511-7D620E2BB414}" type="pres">
      <dgm:prSet presAssocID="{A22EDD64-36B9-4AC6-AD9E-0BF89C85F701}" presName="sibTrans" presStyleCnt="0"/>
      <dgm:spPr/>
    </dgm:pt>
    <dgm:pt modelId="{1BB5033D-8EE6-4A2A-BB5B-25DA4952BCB4}" type="pres">
      <dgm:prSet presAssocID="{8B8E9869-F9AA-474F-BAE0-E309C65D5C5C}" presName="compNode" presStyleCnt="0"/>
      <dgm:spPr/>
    </dgm:pt>
    <dgm:pt modelId="{6F6A58E7-E0AA-4BD0-86E7-CDDBC4988C48}" type="pres">
      <dgm:prSet presAssocID="{8B8E9869-F9AA-474F-BAE0-E309C65D5C5C}" presName="bgRect" presStyleLbl="bgShp" presStyleIdx="2" presStyleCnt="3" custScaleY="187084" custLinFactY="-100000" custLinFactNeighborY="-161581"/>
      <dgm:spPr>
        <a:solidFill>
          <a:schemeClr val="accent1">
            <a:lumMod val="75000"/>
          </a:schemeClr>
        </a:solidFill>
        <a:ln>
          <a:noFill/>
        </a:ln>
      </dgm:spPr>
    </dgm:pt>
    <dgm:pt modelId="{B05050D0-B247-4937-8F0D-554822031721}" type="pres">
      <dgm:prSet presAssocID="{8B8E9869-F9AA-474F-BAE0-E309C65D5C5C}" presName="iconRect" presStyleLbl="node1" presStyleIdx="2" presStyleCnt="3" custLinFactY="-207362" custLinFactNeighborY="-3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5AC0830B-B501-4D54-A765-169AEBA512C8}" type="pres">
      <dgm:prSet presAssocID="{8B8E9869-F9AA-474F-BAE0-E309C65D5C5C}" presName="spaceRect" presStyleCnt="0"/>
      <dgm:spPr/>
    </dgm:pt>
    <dgm:pt modelId="{9F367F4D-5423-4D69-862F-D303F2CFB833}" type="pres">
      <dgm:prSet presAssocID="{8B8E9869-F9AA-474F-BAE0-E309C65D5C5C}" presName="parTx" presStyleLbl="revTx" presStyleIdx="2" presStyleCnt="4" custScaleX="103547" custLinFactY="-100000" custLinFactNeighborX="-2810" custLinFactNeighborY="-155090">
        <dgm:presLayoutVars>
          <dgm:chMax val="0"/>
          <dgm:chPref val="0"/>
        </dgm:presLayoutVars>
      </dgm:prSet>
      <dgm:spPr/>
    </dgm:pt>
    <dgm:pt modelId="{1F16C6FE-A34B-4B1B-9F83-6F66A7AE5C36}" type="pres">
      <dgm:prSet presAssocID="{8B8E9869-F9AA-474F-BAE0-E309C65D5C5C}" presName="desTx" presStyleLbl="revTx" presStyleIdx="3" presStyleCnt="4" custScaleX="100000" custScaleY="167012" custLinFactY="-100000" custLinFactNeighborX="-5429" custLinFactNeighborY="-159681">
        <dgm:presLayoutVars/>
      </dgm:prSet>
      <dgm:spPr/>
    </dgm:pt>
  </dgm:ptLst>
  <dgm:cxnLst>
    <dgm:cxn modelId="{902CC71A-79F0-4697-94EC-8290415501C0}" type="presOf" srcId="{03862E56-9020-4C53-887E-AC932EE5B361}" destId="{1F16C6FE-A34B-4B1B-9F83-6F66A7AE5C36}" srcOrd="0" destOrd="2" presId="urn:microsoft.com/office/officeart/2018/2/layout/IconVerticalSolidList"/>
    <dgm:cxn modelId="{6D278A1C-1BA9-4265-8E45-F22E21D0F278}" type="presOf" srcId="{0EB783C3-2C9C-4859-9CBA-8AE446AA2754}" destId="{1F16C6FE-A34B-4B1B-9F83-6F66A7AE5C36}" srcOrd="0" destOrd="0" presId="urn:microsoft.com/office/officeart/2018/2/layout/IconVerticalSolidList"/>
    <dgm:cxn modelId="{64DD071E-9A8B-41F1-A262-D0835E6F215A}" srcId="{8B8E9869-F9AA-474F-BAE0-E309C65D5C5C}" destId="{16C98FFE-403C-46BD-8534-EF164C4437E2}" srcOrd="3" destOrd="0" parTransId="{C2AA9C48-4E36-4030-87CC-959C9A4E220B}" sibTransId="{13A5EFD7-84D9-4427-BB8D-22CAD79AAF3A}"/>
    <dgm:cxn modelId="{04E9A632-A3FB-47E1-A9E5-950D44E87043}" type="presOf" srcId="{9F290261-C2C2-4C5E-8891-E81F3F920A22}" destId="{1F16C6FE-A34B-4B1B-9F83-6F66A7AE5C36}" srcOrd="0" destOrd="1" presId="urn:microsoft.com/office/officeart/2018/2/layout/IconVerticalSolidList"/>
    <dgm:cxn modelId="{B2AE4233-4B24-47C7-8F30-AB4EF42C383E}" type="presOf" srcId="{0C2FE9E8-55A1-4D4E-9569-10ACDB6EEAF7}" destId="{D470C27D-B31D-490D-9962-236185405EB7}" srcOrd="0" destOrd="0" presId="urn:microsoft.com/office/officeart/2018/2/layout/IconVerticalSolidList"/>
    <dgm:cxn modelId="{8BBC555E-82DD-4855-9559-0E431B00F475}" srcId="{8B8E9869-F9AA-474F-BAE0-E309C65D5C5C}" destId="{0EB783C3-2C9C-4859-9CBA-8AE446AA2754}" srcOrd="0" destOrd="0" parTransId="{16F6D61C-4B77-48E0-88AC-E5021EDF198D}" sibTransId="{8B94D5B2-2DFD-41BB-8D3F-7955D185D570}"/>
    <dgm:cxn modelId="{8B991949-55BD-4364-A762-8E2919E91CEC}" srcId="{BFEC4844-8A41-46A5-979E-DD1AC31E7C48}" destId="{0C2FE9E8-55A1-4D4E-9569-10ACDB6EEAF7}" srcOrd="0" destOrd="0" parTransId="{F05C2BC7-E8D7-439C-A517-30D5D0921585}" sibTransId="{66E55E8E-3FE1-4818-8C4D-1B556CAFD1BB}"/>
    <dgm:cxn modelId="{5CD6ED4F-30F1-4A1F-9962-6E57CCA11946}" type="presOf" srcId="{16C98FFE-403C-46BD-8534-EF164C4437E2}" destId="{1F16C6FE-A34B-4B1B-9F83-6F66A7AE5C36}" srcOrd="0" destOrd="3" presId="urn:microsoft.com/office/officeart/2018/2/layout/IconVerticalSolidList"/>
    <dgm:cxn modelId="{1F08D570-0291-48D7-9548-AA7521B172D4}" srcId="{BFEC4844-8A41-46A5-979E-DD1AC31E7C48}" destId="{8B8E9869-F9AA-474F-BAE0-E309C65D5C5C}" srcOrd="2" destOrd="0" parTransId="{5FEBD143-D407-469D-B9FF-9D33510A6655}" sibTransId="{4E4E4EEA-13E8-498E-93A8-BDB4BC1364F2}"/>
    <dgm:cxn modelId="{2B70F553-D1F3-4455-AF5F-67928CD6C0B8}" type="presOf" srcId="{8B8E9869-F9AA-474F-BAE0-E309C65D5C5C}" destId="{9F367F4D-5423-4D69-862F-D303F2CFB833}" srcOrd="0" destOrd="0" presId="urn:microsoft.com/office/officeart/2018/2/layout/IconVerticalSolidList"/>
    <dgm:cxn modelId="{5835B07F-E6F6-4D71-8AFB-ABB2688587F6}" srcId="{8B8E9869-F9AA-474F-BAE0-E309C65D5C5C}" destId="{9F290261-C2C2-4C5E-8891-E81F3F920A22}" srcOrd="1" destOrd="0" parTransId="{384A41CF-00AA-4D00-9F57-51B9477F5210}" sibTransId="{A5BFD4E9-5C33-4AE6-BAD4-C57E07E75871}"/>
    <dgm:cxn modelId="{AEEBF9B2-64DB-4088-918A-219AB4C76881}" srcId="{BFEC4844-8A41-46A5-979E-DD1AC31E7C48}" destId="{9B9BFD07-4CF9-4A92-99F0-A305ECA03A74}" srcOrd="1" destOrd="0" parTransId="{15F5F946-9253-4E1F-8666-059735A449FC}" sibTransId="{A22EDD64-36B9-4AC6-AD9E-0BF89C85F701}"/>
    <dgm:cxn modelId="{03C2F5C5-ACCE-4317-BB10-9906CFEFC0D9}" type="presOf" srcId="{9B9BFD07-4CF9-4A92-99F0-A305ECA03A74}" destId="{D513377F-5CAE-49F6-9F1A-A7298858FE5C}" srcOrd="0" destOrd="0" presId="urn:microsoft.com/office/officeart/2018/2/layout/IconVerticalSolidList"/>
    <dgm:cxn modelId="{582ED4C6-3B47-49A1-A167-6D57279C58C6}" srcId="{8B8E9869-F9AA-474F-BAE0-E309C65D5C5C}" destId="{03862E56-9020-4C53-887E-AC932EE5B361}" srcOrd="2" destOrd="0" parTransId="{60DBCD70-806B-4B68-8DFD-69A5DFF2FA97}" sibTransId="{EF820561-01DF-430E-831C-170CC8F25B59}"/>
    <dgm:cxn modelId="{A26ACECC-1D3D-437A-805F-0D8B98033971}" type="presOf" srcId="{BFEC4844-8A41-46A5-979E-DD1AC31E7C48}" destId="{C04AA930-AB40-4AF7-ADFF-F77D4E64D77E}" srcOrd="0" destOrd="0" presId="urn:microsoft.com/office/officeart/2018/2/layout/IconVerticalSolidList"/>
    <dgm:cxn modelId="{B04B1707-0788-41DF-8A89-6962F442F595}" type="presParOf" srcId="{C04AA930-AB40-4AF7-ADFF-F77D4E64D77E}" destId="{B608F4D9-4023-4D66-9E92-8450456AA7BC}" srcOrd="0" destOrd="0" presId="urn:microsoft.com/office/officeart/2018/2/layout/IconVerticalSolidList"/>
    <dgm:cxn modelId="{7D40D06B-7C84-4E1E-AA3C-EEB7F0F03872}" type="presParOf" srcId="{B608F4D9-4023-4D66-9E92-8450456AA7BC}" destId="{DE082EFD-F4A7-4FFA-B018-440A2E0EE56B}" srcOrd="0" destOrd="0" presId="urn:microsoft.com/office/officeart/2018/2/layout/IconVerticalSolidList"/>
    <dgm:cxn modelId="{9D3B70DE-1E7F-44D2-97AC-AC946EF0C4F0}" type="presParOf" srcId="{B608F4D9-4023-4D66-9E92-8450456AA7BC}" destId="{AC602FCC-C805-4EC9-8934-10F5F71458A3}" srcOrd="1" destOrd="0" presId="urn:microsoft.com/office/officeart/2018/2/layout/IconVerticalSolidList"/>
    <dgm:cxn modelId="{B418E315-C2FC-4417-AB9C-143FBDECFE54}" type="presParOf" srcId="{B608F4D9-4023-4D66-9E92-8450456AA7BC}" destId="{EE30B490-C9CC-4D38-891A-977736F8C402}" srcOrd="2" destOrd="0" presId="urn:microsoft.com/office/officeart/2018/2/layout/IconVerticalSolidList"/>
    <dgm:cxn modelId="{BD1DC8AF-EF9C-4174-8560-918F89AC812F}" type="presParOf" srcId="{B608F4D9-4023-4D66-9E92-8450456AA7BC}" destId="{D470C27D-B31D-490D-9962-236185405EB7}" srcOrd="3" destOrd="0" presId="urn:microsoft.com/office/officeart/2018/2/layout/IconVerticalSolidList"/>
    <dgm:cxn modelId="{CDC226FB-06DE-4BBC-A92D-867702AC4B6D}" type="presParOf" srcId="{C04AA930-AB40-4AF7-ADFF-F77D4E64D77E}" destId="{2ACDAE0B-EE85-45C6-A01D-35F70D574E05}" srcOrd="1" destOrd="0" presId="urn:microsoft.com/office/officeart/2018/2/layout/IconVerticalSolidList"/>
    <dgm:cxn modelId="{70E20125-8E92-4A52-92A6-2DED6CB1CD4D}" type="presParOf" srcId="{C04AA930-AB40-4AF7-ADFF-F77D4E64D77E}" destId="{BDAD3572-92E8-4410-8F73-DD9E02BB0C38}" srcOrd="2" destOrd="0" presId="urn:microsoft.com/office/officeart/2018/2/layout/IconVerticalSolidList"/>
    <dgm:cxn modelId="{A7FE3713-B19E-4371-B11B-990C66709111}" type="presParOf" srcId="{BDAD3572-92E8-4410-8F73-DD9E02BB0C38}" destId="{794E3B43-60D2-44B0-8AE7-B031BB44A4B9}" srcOrd="0" destOrd="0" presId="urn:microsoft.com/office/officeart/2018/2/layout/IconVerticalSolidList"/>
    <dgm:cxn modelId="{09EEA7CA-E9FE-4B5E-99B5-2C5691D8F9A0}" type="presParOf" srcId="{BDAD3572-92E8-4410-8F73-DD9E02BB0C38}" destId="{81A9A4EE-A6E0-4EC4-9DC2-B01920922826}" srcOrd="1" destOrd="0" presId="urn:microsoft.com/office/officeart/2018/2/layout/IconVerticalSolidList"/>
    <dgm:cxn modelId="{46AB5F0D-075B-4BC0-8D08-FF10DFDB89DE}" type="presParOf" srcId="{BDAD3572-92E8-4410-8F73-DD9E02BB0C38}" destId="{38486EE7-1193-49A2-B439-3F6E35F9627B}" srcOrd="2" destOrd="0" presId="urn:microsoft.com/office/officeart/2018/2/layout/IconVerticalSolidList"/>
    <dgm:cxn modelId="{59687E05-E8DF-4967-9694-FE52F7CFD409}" type="presParOf" srcId="{BDAD3572-92E8-4410-8F73-DD9E02BB0C38}" destId="{D513377F-5CAE-49F6-9F1A-A7298858FE5C}" srcOrd="3" destOrd="0" presId="urn:microsoft.com/office/officeart/2018/2/layout/IconVerticalSolidList"/>
    <dgm:cxn modelId="{A9953BD0-9C48-49A4-9615-DEFF6CFF0921}" type="presParOf" srcId="{C04AA930-AB40-4AF7-ADFF-F77D4E64D77E}" destId="{20FA2522-B48C-4BA4-8511-7D620E2BB414}" srcOrd="3" destOrd="0" presId="urn:microsoft.com/office/officeart/2018/2/layout/IconVerticalSolidList"/>
    <dgm:cxn modelId="{D347EC43-105D-4C44-A69A-E386B39D3034}" type="presParOf" srcId="{C04AA930-AB40-4AF7-ADFF-F77D4E64D77E}" destId="{1BB5033D-8EE6-4A2A-BB5B-25DA4952BCB4}" srcOrd="4" destOrd="0" presId="urn:microsoft.com/office/officeart/2018/2/layout/IconVerticalSolidList"/>
    <dgm:cxn modelId="{26BE28C4-6825-4BE6-A46A-AF4D3BF5908D}" type="presParOf" srcId="{1BB5033D-8EE6-4A2A-BB5B-25DA4952BCB4}" destId="{6F6A58E7-E0AA-4BD0-86E7-CDDBC4988C48}" srcOrd="0" destOrd="0" presId="urn:microsoft.com/office/officeart/2018/2/layout/IconVerticalSolidList"/>
    <dgm:cxn modelId="{13D37F63-BD27-4404-B532-3C9A6D9F5AD8}" type="presParOf" srcId="{1BB5033D-8EE6-4A2A-BB5B-25DA4952BCB4}" destId="{B05050D0-B247-4937-8F0D-554822031721}" srcOrd="1" destOrd="0" presId="urn:microsoft.com/office/officeart/2018/2/layout/IconVerticalSolidList"/>
    <dgm:cxn modelId="{74337AA3-557C-4DDA-806B-3AE7612E0500}" type="presParOf" srcId="{1BB5033D-8EE6-4A2A-BB5B-25DA4952BCB4}" destId="{5AC0830B-B501-4D54-A765-169AEBA512C8}" srcOrd="2" destOrd="0" presId="urn:microsoft.com/office/officeart/2018/2/layout/IconVerticalSolidList"/>
    <dgm:cxn modelId="{FBF45C80-15D1-42DC-9376-0E221FEFB712}" type="presParOf" srcId="{1BB5033D-8EE6-4A2A-BB5B-25DA4952BCB4}" destId="{9F367F4D-5423-4D69-862F-D303F2CFB833}" srcOrd="3" destOrd="0" presId="urn:microsoft.com/office/officeart/2018/2/layout/IconVerticalSolidList"/>
    <dgm:cxn modelId="{F035944F-D441-427B-8741-AF7B69AC9403}" type="presParOf" srcId="{1BB5033D-8EE6-4A2A-BB5B-25DA4952BCB4}" destId="{1F16C6FE-A34B-4B1B-9F83-6F66A7AE5C36}" srcOrd="4"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82EFD-F4A7-4FFA-B018-440A2E0EE56B}">
      <dsp:nvSpPr>
        <dsp:cNvPr id="0" name=""/>
        <dsp:cNvSpPr/>
      </dsp:nvSpPr>
      <dsp:spPr>
        <a:xfrm>
          <a:off x="0" y="3368513"/>
          <a:ext cx="9872663" cy="888554"/>
        </a:xfrm>
        <a:prstGeom prst="roundRect">
          <a:avLst>
            <a:gd name="adj" fmla="val 10000"/>
          </a:avLst>
        </a:prstGeom>
        <a:solidFill>
          <a:schemeClr val="bg2">
            <a:lumMod val="75000"/>
          </a:schemeClr>
        </a:solidFill>
        <a:ln>
          <a:noFill/>
        </a:ln>
        <a:effectLst/>
      </dsp:spPr>
      <dsp:style>
        <a:lnRef idx="0">
          <a:scrgbClr r="0" g="0" b="0"/>
        </a:lnRef>
        <a:fillRef idx="1">
          <a:scrgbClr r="0" g="0" b="0"/>
        </a:fillRef>
        <a:effectRef idx="0">
          <a:scrgbClr r="0" g="0" b="0"/>
        </a:effectRef>
        <a:fontRef idx="minor"/>
      </dsp:style>
    </dsp:sp>
    <dsp:sp modelId="{AC602FCC-C805-4EC9-8934-10F5F71458A3}">
      <dsp:nvSpPr>
        <dsp:cNvPr id="0" name=""/>
        <dsp:cNvSpPr/>
      </dsp:nvSpPr>
      <dsp:spPr>
        <a:xfrm>
          <a:off x="337640" y="3492789"/>
          <a:ext cx="489182" cy="48870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470C27D-B31D-490D-9962-236185405EB7}">
      <dsp:nvSpPr>
        <dsp:cNvPr id="0" name=""/>
        <dsp:cNvSpPr/>
      </dsp:nvSpPr>
      <dsp:spPr>
        <a:xfrm>
          <a:off x="932779" y="3285211"/>
          <a:ext cx="8799518"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Web scan of state and substate level ATOD primary prevention services</a:t>
          </a:r>
        </a:p>
      </dsp:txBody>
      <dsp:txXfrm>
        <a:off x="932779" y="3285211"/>
        <a:ext cx="8799518" cy="971856"/>
      </dsp:txXfrm>
    </dsp:sp>
    <dsp:sp modelId="{794E3B43-60D2-44B0-8AE7-B031BB44A4B9}">
      <dsp:nvSpPr>
        <dsp:cNvPr id="0" name=""/>
        <dsp:cNvSpPr/>
      </dsp:nvSpPr>
      <dsp:spPr>
        <a:xfrm>
          <a:off x="0" y="2125708"/>
          <a:ext cx="9872663" cy="888554"/>
        </a:xfrm>
        <a:prstGeom prst="roundRect">
          <a:avLst>
            <a:gd name="adj" fmla="val 10000"/>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dsp:style>
    </dsp:sp>
    <dsp:sp modelId="{81A9A4EE-A6E0-4EC4-9DC2-B01920922826}">
      <dsp:nvSpPr>
        <dsp:cNvPr id="0" name=""/>
        <dsp:cNvSpPr/>
      </dsp:nvSpPr>
      <dsp:spPr>
        <a:xfrm>
          <a:off x="285454" y="2325632"/>
          <a:ext cx="489182" cy="48870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13377F-5CAE-49F6-9F1A-A7298858FE5C}">
      <dsp:nvSpPr>
        <dsp:cNvPr id="0" name=""/>
        <dsp:cNvSpPr/>
      </dsp:nvSpPr>
      <dsp:spPr>
        <a:xfrm>
          <a:off x="1043389" y="2125704"/>
          <a:ext cx="8799518"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Review of Connecticut’s 211 service call resources</a:t>
          </a:r>
        </a:p>
      </dsp:txBody>
      <dsp:txXfrm>
        <a:off x="1043389" y="2125704"/>
        <a:ext cx="8799518" cy="971856"/>
      </dsp:txXfrm>
    </dsp:sp>
    <dsp:sp modelId="{6F6A58E7-E0AA-4BD0-86E7-CDDBC4988C48}">
      <dsp:nvSpPr>
        <dsp:cNvPr id="0" name=""/>
        <dsp:cNvSpPr/>
      </dsp:nvSpPr>
      <dsp:spPr>
        <a:xfrm>
          <a:off x="0" y="187893"/>
          <a:ext cx="9872663" cy="1662343"/>
        </a:xfrm>
        <a:prstGeom prst="roundRect">
          <a:avLst>
            <a:gd name="adj" fmla="val 10000"/>
          </a:avLst>
        </a:prstGeom>
        <a:solidFill>
          <a:schemeClr val="accent1">
            <a:lumMod val="75000"/>
          </a:schemeClr>
        </a:solidFill>
        <a:ln>
          <a:noFill/>
        </a:ln>
        <a:effectLst/>
      </dsp:spPr>
      <dsp:style>
        <a:lnRef idx="0">
          <a:scrgbClr r="0" g="0" b="0"/>
        </a:lnRef>
        <a:fillRef idx="1">
          <a:scrgbClr r="0" g="0" b="0"/>
        </a:fillRef>
        <a:effectRef idx="0">
          <a:scrgbClr r="0" g="0" b="0"/>
        </a:effectRef>
        <a:fontRef idx="minor"/>
      </dsp:style>
    </dsp:sp>
    <dsp:sp modelId="{B05050D0-B247-4937-8F0D-554822031721}">
      <dsp:nvSpPr>
        <dsp:cNvPr id="0" name=""/>
        <dsp:cNvSpPr/>
      </dsp:nvSpPr>
      <dsp:spPr>
        <a:xfrm>
          <a:off x="269050" y="619498"/>
          <a:ext cx="489182" cy="48870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367F4D-5423-4D69-862F-D303F2CFB833}">
      <dsp:nvSpPr>
        <dsp:cNvPr id="0" name=""/>
        <dsp:cNvSpPr/>
      </dsp:nvSpPr>
      <dsp:spPr>
        <a:xfrm>
          <a:off x="823652" y="419968"/>
          <a:ext cx="4600280" cy="971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55" tIns="102855" rIns="102855" bIns="102855" numCol="1" spcCol="1270" anchor="ctr" anchorCtr="0">
          <a:noAutofit/>
        </a:bodyPr>
        <a:lstStyle/>
        <a:p>
          <a:pPr marL="0" lvl="0" indent="0" algn="l" defTabSz="889000">
            <a:lnSpc>
              <a:spcPct val="90000"/>
            </a:lnSpc>
            <a:spcBef>
              <a:spcPct val="0"/>
            </a:spcBef>
            <a:spcAft>
              <a:spcPct val="35000"/>
            </a:spcAft>
            <a:buNone/>
          </a:pPr>
          <a:r>
            <a:rPr lang="en-US" sz="2000" b="1" i="0" kern="1200" baseline="0" dirty="0"/>
            <a:t>Surveys of Regional Behavioral Health Action Organizations (RBHAO) and Local Prevention Councils (LPC) </a:t>
          </a:r>
          <a:endParaRPr lang="en-US" sz="2000" b="1" kern="1200" dirty="0"/>
        </a:p>
      </dsp:txBody>
      <dsp:txXfrm>
        <a:off x="823652" y="419968"/>
        <a:ext cx="4600280" cy="971856"/>
      </dsp:txXfrm>
    </dsp:sp>
    <dsp:sp modelId="{1F16C6FE-A34B-4B1B-9F83-6F66A7AE5C36}">
      <dsp:nvSpPr>
        <dsp:cNvPr id="0" name=""/>
        <dsp:cNvSpPr/>
      </dsp:nvSpPr>
      <dsp:spPr>
        <a:xfrm>
          <a:off x="5236189" y="293950"/>
          <a:ext cx="4306373" cy="14839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039" tIns="94039" rIns="94039" bIns="94039" numCol="1" spcCol="1270" anchor="ctr" anchorCtr="0">
          <a:noAutofit/>
        </a:bodyPr>
        <a:lstStyle/>
        <a:p>
          <a:pPr marL="0" lvl="0" indent="0" algn="l" defTabSz="711200">
            <a:lnSpc>
              <a:spcPct val="90000"/>
            </a:lnSpc>
            <a:spcBef>
              <a:spcPct val="0"/>
            </a:spcBef>
            <a:spcAft>
              <a:spcPct val="35000"/>
            </a:spcAft>
            <a:buNone/>
          </a:pPr>
          <a:r>
            <a:rPr lang="en-US" sz="1600" b="0" i="0" kern="1200" baseline="0" dirty="0"/>
            <a:t>Types of prevention strategies being implemented</a:t>
          </a:r>
          <a:endParaRPr lang="en-US" sz="1600" kern="1200" dirty="0"/>
        </a:p>
        <a:p>
          <a:pPr marL="0" lvl="0" indent="0" algn="l" defTabSz="711200">
            <a:lnSpc>
              <a:spcPct val="90000"/>
            </a:lnSpc>
            <a:spcBef>
              <a:spcPct val="0"/>
            </a:spcBef>
            <a:spcAft>
              <a:spcPct val="35000"/>
            </a:spcAft>
            <a:buNone/>
          </a:pPr>
          <a:r>
            <a:rPr lang="en-US" sz="1600" b="0" i="0" kern="1200" baseline="0" dirty="0"/>
            <a:t>Population served and setting for each strategy</a:t>
          </a:r>
          <a:endParaRPr lang="en-US" sz="1600" kern="1200" dirty="0"/>
        </a:p>
        <a:p>
          <a:pPr marL="0" lvl="0" indent="0" algn="l" defTabSz="711200">
            <a:lnSpc>
              <a:spcPct val="90000"/>
            </a:lnSpc>
            <a:spcBef>
              <a:spcPct val="0"/>
            </a:spcBef>
            <a:spcAft>
              <a:spcPct val="35000"/>
            </a:spcAft>
            <a:buNone/>
          </a:pPr>
          <a:r>
            <a:rPr lang="en-US" sz="1600" b="0" i="0" kern="1200" baseline="0" dirty="0"/>
            <a:t>Funding sources</a:t>
          </a:r>
          <a:endParaRPr lang="en-US" sz="1600" kern="1200" dirty="0"/>
        </a:p>
        <a:p>
          <a:pPr marL="0" lvl="0" indent="0" algn="l" defTabSz="711200">
            <a:lnSpc>
              <a:spcPct val="90000"/>
            </a:lnSpc>
            <a:spcBef>
              <a:spcPct val="0"/>
            </a:spcBef>
            <a:spcAft>
              <a:spcPct val="35000"/>
            </a:spcAft>
            <a:buNone/>
          </a:pPr>
          <a:r>
            <a:rPr lang="en-US" sz="1600" b="0" i="0" kern="1200" baseline="0" dirty="0"/>
            <a:t>Partnerships</a:t>
          </a:r>
          <a:endParaRPr lang="en-US" sz="1600" kern="1200" dirty="0"/>
        </a:p>
      </dsp:txBody>
      <dsp:txXfrm>
        <a:off x="5236189" y="293950"/>
        <a:ext cx="4306373" cy="148399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8F6756E-81DA-9FAC-70D8-556F658BDDA8}"/>
              </a:ext>
            </a:extLst>
          </p:cNvPr>
          <p:cNvSpPr>
            <a:spLocks noGrp="1"/>
          </p:cNvSpPr>
          <p:nvPr>
            <p:ph type="dt" sz="quarter" idx="1"/>
          </p:nvPr>
        </p:nvSpPr>
        <p:spPr>
          <a:xfrm>
            <a:off x="4021294" y="1"/>
            <a:ext cx="3076363" cy="470895"/>
          </a:xfrm>
          <a:prstGeom prst="rect">
            <a:avLst/>
          </a:prstGeom>
        </p:spPr>
        <p:txBody>
          <a:bodyPr vert="horz" lIns="94184" tIns="47092" rIns="94184" bIns="47092" rtlCol="0"/>
          <a:lstStyle>
            <a:lvl1pPr algn="r">
              <a:defRPr sz="1200"/>
            </a:lvl1pPr>
          </a:lstStyle>
          <a:p>
            <a:fld id="{1EBEDD12-BCD5-485B-BCBC-34BB01D7923C}" type="datetimeFigureOut">
              <a:rPr lang="en-US" smtClean="0"/>
              <a:t>12/11/2024</a:t>
            </a:fld>
            <a:endParaRPr lang="en-US" dirty="0"/>
          </a:p>
        </p:txBody>
      </p:sp>
      <p:sp>
        <p:nvSpPr>
          <p:cNvPr id="6" name="Slide Number Placeholder 5">
            <a:extLst>
              <a:ext uri="{FF2B5EF4-FFF2-40B4-BE49-F238E27FC236}">
                <a16:creationId xmlns:a16="http://schemas.microsoft.com/office/drawing/2014/main" id="{A771D415-D05A-7067-CCD3-457153D96CD8}"/>
              </a:ext>
            </a:extLst>
          </p:cNvPr>
          <p:cNvSpPr>
            <a:spLocks noGrp="1"/>
          </p:cNvSpPr>
          <p:nvPr>
            <p:ph type="sldNum" sz="quarter" idx="3"/>
          </p:nvPr>
        </p:nvSpPr>
        <p:spPr>
          <a:xfrm>
            <a:off x="4021294" y="8914408"/>
            <a:ext cx="3076363" cy="470894"/>
          </a:xfrm>
          <a:prstGeom prst="rect">
            <a:avLst/>
          </a:prstGeom>
        </p:spPr>
        <p:txBody>
          <a:bodyPr vert="horz" lIns="94184" tIns="47092" rIns="94184" bIns="47092" rtlCol="0" anchor="b"/>
          <a:lstStyle>
            <a:lvl1pPr algn="r">
              <a:defRPr sz="1200"/>
            </a:lvl1pPr>
          </a:lstStyle>
          <a:p>
            <a:fld id="{E2C230DF-5933-439D-898F-38E9AC9BA688}" type="slidenum">
              <a:rPr lang="en-US" smtClean="0"/>
              <a:t>‹#›</a:t>
            </a:fld>
            <a:endParaRPr lang="en-US" dirty="0"/>
          </a:p>
        </p:txBody>
      </p:sp>
      <p:sp>
        <p:nvSpPr>
          <p:cNvPr id="7" name="Footer Placeholder 6">
            <a:extLst>
              <a:ext uri="{FF2B5EF4-FFF2-40B4-BE49-F238E27FC236}">
                <a16:creationId xmlns:a16="http://schemas.microsoft.com/office/drawing/2014/main" id="{B97095E3-54D2-CFD2-4F49-7536FC8641DE}"/>
              </a:ext>
            </a:extLst>
          </p:cNvPr>
          <p:cNvSpPr>
            <a:spLocks noGrp="1"/>
          </p:cNvSpPr>
          <p:nvPr>
            <p:ph type="ftr" sz="quarter" idx="2"/>
          </p:nvPr>
        </p:nvSpPr>
        <p:spPr>
          <a:xfrm>
            <a:off x="0" y="8914408"/>
            <a:ext cx="3076363" cy="470894"/>
          </a:xfrm>
          <a:prstGeom prst="rect">
            <a:avLst/>
          </a:prstGeom>
        </p:spPr>
        <p:txBody>
          <a:bodyPr vert="horz" lIns="94184" tIns="47092" rIns="94184" bIns="47092" rtlCol="0" anchor="b"/>
          <a:lstStyle>
            <a:lvl1pPr algn="l">
              <a:defRPr sz="1200"/>
            </a:lvl1pPr>
          </a:lstStyle>
          <a:p>
            <a:endParaRPr lang="en-US" dirty="0"/>
          </a:p>
        </p:txBody>
      </p:sp>
      <p:sp>
        <p:nvSpPr>
          <p:cNvPr id="8" name="Header Placeholder 7">
            <a:extLst>
              <a:ext uri="{FF2B5EF4-FFF2-40B4-BE49-F238E27FC236}">
                <a16:creationId xmlns:a16="http://schemas.microsoft.com/office/drawing/2014/main" id="{521EE01A-C0B5-5ECF-96DD-768F86AA15C4}"/>
              </a:ext>
            </a:extLst>
          </p:cNvPr>
          <p:cNvSpPr>
            <a:spLocks noGrp="1"/>
          </p:cNvSpPr>
          <p:nvPr>
            <p:ph type="hdr" sz="quarter"/>
          </p:nvPr>
        </p:nvSpPr>
        <p:spPr>
          <a:xfrm>
            <a:off x="0" y="1"/>
            <a:ext cx="3076363" cy="470895"/>
          </a:xfrm>
          <a:prstGeom prst="rect">
            <a:avLst/>
          </a:prstGeom>
        </p:spPr>
        <p:txBody>
          <a:bodyPr vert="horz" lIns="94184" tIns="47092" rIns="94184" bIns="47092" rtlCol="0"/>
          <a:lstStyle>
            <a:lvl1pPr algn="l">
              <a:defRPr sz="1200"/>
            </a:lvl1pPr>
          </a:lstStyle>
          <a:p>
            <a:endParaRPr lang="en-US" dirty="0"/>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6363" cy="470895"/>
          </a:xfrm>
          <a:prstGeom prst="rect">
            <a:avLst/>
          </a:prstGeom>
        </p:spPr>
        <p:txBody>
          <a:bodyPr vert="horz" lIns="94184" tIns="47092" rIns="94184" bIns="47092" rtlCol="0"/>
          <a:lstStyle>
            <a:lvl1pPr algn="l">
              <a:defRPr sz="1200"/>
            </a:lvl1pPr>
          </a:lstStyle>
          <a:p>
            <a:endParaRPr lang="en-US" dirty="0"/>
          </a:p>
        </p:txBody>
      </p:sp>
      <p:sp>
        <p:nvSpPr>
          <p:cNvPr id="3" name="Date Placeholder 2"/>
          <p:cNvSpPr>
            <a:spLocks noGrp="1"/>
          </p:cNvSpPr>
          <p:nvPr>
            <p:ph type="dt" idx="1"/>
          </p:nvPr>
        </p:nvSpPr>
        <p:spPr>
          <a:xfrm>
            <a:off x="4021294" y="1"/>
            <a:ext cx="3076363" cy="470895"/>
          </a:xfrm>
          <a:prstGeom prst="rect">
            <a:avLst/>
          </a:prstGeom>
        </p:spPr>
        <p:txBody>
          <a:bodyPr vert="horz" lIns="94184" tIns="47092" rIns="94184" bIns="47092" rtlCol="0"/>
          <a:lstStyle>
            <a:lvl1pPr algn="r">
              <a:defRPr sz="1200"/>
            </a:lvl1pPr>
          </a:lstStyle>
          <a:p>
            <a:fld id="{6EE7A52F-9D89-7442-A8E9-48D1527B5F6B}" type="datetimeFigureOut">
              <a:rPr lang="en-US" smtClean="0"/>
              <a:t>12/11/2024</a:t>
            </a:fld>
            <a:endParaRPr lang="en-US" dirty="0"/>
          </a:p>
        </p:txBody>
      </p:sp>
      <p:sp>
        <p:nvSpPr>
          <p:cNvPr id="4" name="Slide Image Placeholder 3"/>
          <p:cNvSpPr>
            <a:spLocks noGrp="1" noRot="1" noChangeAspect="1"/>
          </p:cNvSpPr>
          <p:nvPr>
            <p:ph type="sldImg" idx="2"/>
          </p:nvPr>
        </p:nvSpPr>
        <p:spPr>
          <a:xfrm>
            <a:off x="735013" y="1173163"/>
            <a:ext cx="5629275" cy="3167062"/>
          </a:xfrm>
          <a:prstGeom prst="rect">
            <a:avLst/>
          </a:prstGeom>
          <a:noFill/>
          <a:ln w="12700">
            <a:solidFill>
              <a:prstClr val="black"/>
            </a:solidFill>
          </a:ln>
        </p:spPr>
        <p:txBody>
          <a:bodyPr vert="horz" lIns="94184" tIns="47092" rIns="94184" bIns="47092" rtlCol="0" anchor="ctr"/>
          <a:lstStyle/>
          <a:p>
            <a:endParaRPr lang="en-US" dirty="0"/>
          </a:p>
        </p:txBody>
      </p:sp>
      <p:sp>
        <p:nvSpPr>
          <p:cNvPr id="5" name="Notes Placeholder 4"/>
          <p:cNvSpPr>
            <a:spLocks noGrp="1"/>
          </p:cNvSpPr>
          <p:nvPr>
            <p:ph type="body" sz="quarter" idx="3"/>
          </p:nvPr>
        </p:nvSpPr>
        <p:spPr>
          <a:xfrm>
            <a:off x="709930" y="4516676"/>
            <a:ext cx="5679440" cy="3695462"/>
          </a:xfrm>
          <a:prstGeom prst="rect">
            <a:avLst/>
          </a:prstGeom>
        </p:spPr>
        <p:txBody>
          <a:bodyPr vert="horz" lIns="94184" tIns="47092" rIns="94184" bIns="470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4408"/>
            <a:ext cx="3076363" cy="470894"/>
          </a:xfrm>
          <a:prstGeom prst="rect">
            <a:avLst/>
          </a:prstGeom>
        </p:spPr>
        <p:txBody>
          <a:bodyPr vert="horz" lIns="94184" tIns="47092" rIns="94184" bIns="47092"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1294" y="8914408"/>
            <a:ext cx="3076363" cy="470894"/>
          </a:xfrm>
          <a:prstGeom prst="rect">
            <a:avLst/>
          </a:prstGeom>
        </p:spPr>
        <p:txBody>
          <a:bodyPr vert="horz" lIns="94184" tIns="47092" rIns="94184" bIns="47092" rtlCol="0" anchor="b"/>
          <a:lstStyle>
            <a:lvl1pPr algn="r">
              <a:defRPr sz="1200"/>
            </a:lvl1pPr>
          </a:lstStyle>
          <a:p>
            <a:fld id="{A89C7E07-3C67-C64C-8DA0-0404F6303970}" type="slidenum">
              <a:rPr lang="en-US" smtClean="0"/>
              <a:t>‹#›</a:t>
            </a:fld>
            <a:endParaRPr lang="en-US" dirty="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rPr>
              <a:t>Substance use continues to pose a significant public health challenge in Connecticut.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Understanding the current landscape of these prevention efforts is crucial for identifying gaps, optimizing resource allocation, and ensuring that services are both equitable and effective. By assessing the availability and distribution of prevention resources, stakeholders can better tailor interventions to meet the specific needs of their populations.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In 2023, DMHAS, in collaboration with the Center for Prevention Evaluation and Statistics (CPES) at UConn Health, undertook a comprehensive statewide assessment of alcohol, tobacco, and other drug primary prevention resources, funded by the American Rescue Plan 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This assessment produced a publicly accessible, searchable electronic resource directory and interactive map cataloging prevention services by town, offering policymakers, healthcare providers, and community organizations a valuable tool for future planning and program development. This presentation will provide an overview of the methods and key findings, with a particular focus on primary prevention activities a the community (town) level.</a:t>
            </a:r>
            <a:endParaRPr lang="en-US" sz="1200" dirty="0"/>
          </a:p>
        </p:txBody>
      </p:sp>
      <p:sp>
        <p:nvSpPr>
          <p:cNvPr id="4" name="Slide Number Placeholder 3"/>
          <p:cNvSpPr>
            <a:spLocks noGrp="1"/>
          </p:cNvSpPr>
          <p:nvPr>
            <p:ph type="sldNum" sz="quarter" idx="5"/>
          </p:nvPr>
        </p:nvSpPr>
        <p:spPr/>
        <p:txBody>
          <a:bodyPr/>
          <a:lstStyle/>
          <a:p>
            <a:fld id="{A89C7E07-3C67-C64C-8DA0-0404F6303970}" type="slidenum">
              <a:rPr lang="en-US" smtClean="0"/>
              <a:t>1</a:t>
            </a:fld>
            <a:endParaRPr lang="en-US" dirty="0"/>
          </a:p>
        </p:txBody>
      </p:sp>
    </p:spTree>
    <p:extLst>
      <p:ext uri="{BB962C8B-B14F-4D97-AF65-F5344CB8AC3E}">
        <p14:creationId xmlns:p14="http://schemas.microsoft.com/office/powerpoint/2010/main" val="1092453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FEF1CD-39A3-6946-F9BF-2894FD8414F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927CB7D8-D6AB-C914-2E43-D6A140AE1D9B}"/>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155B0F96-B886-1770-8715-30F19370132B}"/>
              </a:ext>
            </a:extLst>
          </p:cNvPr>
          <p:cNvSpPr txBox="1">
            <a:spLocks noGrp="1"/>
          </p:cNvSpPr>
          <p:nvPr>
            <p:ph type="sldNum" sz="quarter" idx="8"/>
          </p:nvPr>
        </p:nvSpPr>
        <p:spPr/>
        <p:txBody>
          <a:bodyPr/>
          <a:lstStyle/>
          <a:p>
            <a:pPr lvl="0"/>
            <a:fld id="{98C6EC8E-3FA6-416B-94AC-144B16AD4E74}" type="slidenum">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11</a:t>
            </a:fld>
            <a:endParaRPr lang="en-US" dirty="0"/>
          </a:p>
        </p:txBody>
      </p:sp>
    </p:spTree>
    <p:extLst>
      <p:ext uri="{BB962C8B-B14F-4D97-AF65-F5344CB8AC3E}">
        <p14:creationId xmlns:p14="http://schemas.microsoft.com/office/powerpoint/2010/main" val="834279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Snapshot of statewide prevention resources. </a:t>
            </a:r>
          </a:p>
          <a:p>
            <a:endParaRPr lang="en-US" sz="1200" dirty="0"/>
          </a:p>
          <a:p>
            <a:r>
              <a:rPr lang="en-US" sz="1200" dirty="0">
                <a:effectLst/>
                <a:latin typeface="Segoe UI" panose="020B0502040204020203" pitchFamily="34" charset="0"/>
              </a:rPr>
              <a:t>As the single state agency for substance use prevention, DMHAS’ statewide prevention infrastructure is supported by its funded Resource Links. </a:t>
            </a:r>
            <a:endParaRPr lang="en-US" sz="1200" dirty="0"/>
          </a:p>
          <a:p>
            <a:endParaRPr lang="en-US" sz="1200" dirty="0"/>
          </a:p>
          <a:p>
            <a:r>
              <a:rPr lang="en-US" sz="1200" dirty="0"/>
              <a:t>Prevention activities are being implemented at a state-level across the lifespan.</a:t>
            </a:r>
          </a:p>
          <a:p>
            <a:endParaRPr lang="en-US" sz="1200" dirty="0"/>
          </a:p>
          <a:p>
            <a:r>
              <a:rPr lang="en-US" sz="1200" dirty="0"/>
              <a:t>Most activities are happening in community settings and online platforms. The State Education Resource Center is also working in schools and, DHMAS also is engaged in primary prevention in clinical/provider settings.</a:t>
            </a:r>
          </a:p>
          <a:p>
            <a:endParaRPr lang="en-US" sz="1200"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12</a:t>
            </a:fld>
            <a:endParaRPr lang="en-US" dirty="0"/>
          </a:p>
        </p:txBody>
      </p:sp>
    </p:spTree>
    <p:extLst>
      <p:ext uri="{BB962C8B-B14F-4D97-AF65-F5344CB8AC3E}">
        <p14:creationId xmlns:p14="http://schemas.microsoft.com/office/powerpoint/2010/main" val="3454763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organizations are employing a broad range of prevention strategies.</a:t>
            </a:r>
          </a:p>
        </p:txBody>
      </p:sp>
      <p:sp>
        <p:nvSpPr>
          <p:cNvPr id="4" name="Slide Number Placeholder 3"/>
          <p:cNvSpPr>
            <a:spLocks noGrp="1"/>
          </p:cNvSpPr>
          <p:nvPr>
            <p:ph type="sldNum" sz="quarter" idx="5"/>
          </p:nvPr>
        </p:nvSpPr>
        <p:spPr/>
        <p:txBody>
          <a:bodyPr/>
          <a:lstStyle/>
          <a:p>
            <a:fld id="{A89C7E07-3C67-C64C-8DA0-0404F6303970}" type="slidenum">
              <a:rPr lang="en-US" smtClean="0"/>
              <a:t>13</a:t>
            </a:fld>
            <a:endParaRPr lang="en-US" dirty="0"/>
          </a:p>
        </p:txBody>
      </p:sp>
    </p:spTree>
    <p:extLst>
      <p:ext uri="{BB962C8B-B14F-4D97-AF65-F5344CB8AC3E}">
        <p14:creationId xmlns:p14="http://schemas.microsoft.com/office/powerpoint/2010/main" val="2707044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B18EB1-1285-9EAC-7FEC-80A78D991ED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BDF7FCA9-9076-8771-7D4D-05622DECACAD}"/>
              </a:ext>
            </a:extLst>
          </p:cNvPr>
          <p:cNvSpPr txBox="1">
            <a:spLocks noGrp="1"/>
          </p:cNvSpPr>
          <p:nvPr>
            <p:ph type="body" sz="quarter" idx="1"/>
          </p:nvPr>
        </p:nvSpPr>
        <p:spPr/>
        <p:txBody>
          <a:bodyPr/>
          <a:lstStyle/>
          <a:p>
            <a:pPr>
              <a:buClr>
                <a:srgbClr val="002060"/>
              </a:buClr>
            </a:pPr>
            <a:r>
              <a:rPr lang="en-US" sz="1200" b="0" dirty="0">
                <a:solidFill>
                  <a:srgbClr val="002060"/>
                </a:solidFill>
                <a:latin typeface="Calibri"/>
                <a:ea typeface="+mn-lt"/>
                <a:cs typeface="+mn-lt"/>
              </a:rPr>
              <a:t>At the regional level, all five RBHAOs are also implementing a broad range of primary prevention strategies.</a:t>
            </a: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Although none of the RBHAOs report the implementation of Alternative Programming (ATOD free-social/recreational events, community service activities), as you saw in the prior slide, and will see in a minute, this is happening at the state and community level.</a:t>
            </a:r>
            <a:endParaRPr lang="en-US" sz="1200" dirty="0">
              <a:solidFill>
                <a:srgbClr val="002060"/>
              </a:solidFill>
              <a:latin typeface="Calibri"/>
            </a:endParaRPr>
          </a:p>
          <a:p>
            <a:pPr lvl="0"/>
            <a:endParaRPr lang="en-US" dirty="0"/>
          </a:p>
        </p:txBody>
      </p:sp>
      <p:sp>
        <p:nvSpPr>
          <p:cNvPr id="4" name="Slide Number Placeholder 3">
            <a:extLst>
              <a:ext uri="{FF2B5EF4-FFF2-40B4-BE49-F238E27FC236}">
                <a16:creationId xmlns:a16="http://schemas.microsoft.com/office/drawing/2014/main" id="{E36B670F-0421-2BB8-6F5F-677DE893DFCE}"/>
              </a:ext>
            </a:extLst>
          </p:cNvPr>
          <p:cNvSpPr txBox="1">
            <a:spLocks noGrp="1"/>
          </p:cNvSpPr>
          <p:nvPr>
            <p:ph type="sldNum" sz="quarter" idx="8"/>
          </p:nvPr>
        </p:nvSpPr>
        <p:spPr/>
        <p:txBody>
          <a:bodyPr/>
          <a:lstStyle/>
          <a:p>
            <a:pPr defTabSz="941846"/>
            <a:fld id="{E7E9A36D-BCAE-4BD6-B225-9383083026BE}" type="slidenum">
              <a:rPr lang="en-US">
                <a:solidFill>
                  <a:srgbClr val="000000"/>
                </a:solidFill>
                <a:latin typeface="Calibri"/>
              </a:rPr>
              <a:pPr defTabSz="941846"/>
              <a:t>14</a:t>
            </a:fld>
            <a:endParaRPr lang="en-US">
              <a:solidFill>
                <a:srgbClr val="000000"/>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0500" indent="-190500">
              <a:buClr>
                <a:srgbClr val="002060"/>
              </a:buClr>
              <a:buFont typeface="Corbel"/>
              <a:buChar char="•"/>
            </a:pPr>
            <a:r>
              <a:rPr lang="en-US" sz="1200" dirty="0">
                <a:solidFill>
                  <a:srgbClr val="002060"/>
                </a:solidFill>
                <a:latin typeface="Calibri"/>
                <a:ea typeface="+mn-lt"/>
                <a:cs typeface="+mn-lt"/>
              </a:rPr>
              <a:t>Most towns (92%) receive LPC grant funding for ATOD primary prevention programs and services, and 77% have at least one additional source of funding.</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LPC funding coverage is complete (100%) in Regions 1 and 4, followed by 94% in Region 2, 88% in Region 5, and 83% in Region 3.</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LPC funding ranges from 100% in wealthy towns to 85% in rural areas.</a:t>
            </a:r>
          </a:p>
          <a:p>
            <a:pPr marL="495300" lvl="1" indent="-190500">
              <a:buClr>
                <a:srgbClr val="002060"/>
              </a:buClr>
              <a:buFont typeface="Corbel"/>
              <a:buChar char="•"/>
            </a:pPr>
            <a:endParaRPr lang="en-US" sz="1200" dirty="0">
              <a:solidFill>
                <a:srgbClr val="002060"/>
              </a:solidFill>
              <a:latin typeface="Calibri"/>
              <a:ea typeface="Calibri"/>
              <a:cs typeface="Calibri"/>
            </a:endParaRPr>
          </a:p>
          <a:p>
            <a:pPr marL="190500" indent="-190500">
              <a:buClr>
                <a:srgbClr val="002060"/>
              </a:buClr>
              <a:buFont typeface="Corbel"/>
              <a:buChar char="•"/>
            </a:pPr>
            <a:r>
              <a:rPr lang="en-US" sz="1200" dirty="0">
                <a:solidFill>
                  <a:srgbClr val="002060"/>
                </a:solidFill>
                <a:latin typeface="Calibri"/>
                <a:ea typeface="+mn-lt"/>
                <a:cs typeface="+mn-lt"/>
              </a:rPr>
              <a:t>A higher proportion of towns in Regions 1, 2, and 4 report having multiple sources of prevention funding compared to Regions 3 and 5.</a:t>
            </a:r>
            <a:endParaRPr lang="en-US" sz="1200" dirty="0">
              <a:solidFill>
                <a:srgbClr val="002060"/>
              </a:solidFill>
              <a:latin typeface="Calibri"/>
              <a:ea typeface="Calibri"/>
              <a:cs typeface="Calibri"/>
            </a:endParaRPr>
          </a:p>
          <a:p>
            <a:pPr marL="495300" lvl="1" indent="-190500">
              <a:buClr>
                <a:srgbClr val="002060"/>
              </a:buClr>
              <a:buFont typeface="Corbel"/>
              <a:buChar char="•"/>
            </a:pPr>
            <a:r>
              <a:rPr lang="en-US" sz="1200" dirty="0">
                <a:solidFill>
                  <a:srgbClr val="002060"/>
                </a:solidFill>
                <a:latin typeface="Calibri"/>
                <a:ea typeface="+mn-lt"/>
                <a:cs typeface="+mn-lt"/>
              </a:rPr>
              <a:t> Urban towns are more likely to have multiple funding sources, while rural towns are more dependent on a single source, with 74% relying solely on LPC funding.</a:t>
            </a:r>
          </a:p>
          <a:p>
            <a:pPr marL="495300" lvl="1" indent="-190500">
              <a:buClr>
                <a:srgbClr val="002060"/>
              </a:buClr>
              <a:buFont typeface="Corbel"/>
              <a:buChar char="•"/>
            </a:pPr>
            <a:endParaRPr lang="en-US" sz="1200" dirty="0">
              <a:solidFill>
                <a:srgbClr val="002060"/>
              </a:solidFill>
              <a:latin typeface="Calibri"/>
              <a:ea typeface="Calibri"/>
              <a:cs typeface="Calibri"/>
            </a:endParaRPr>
          </a:p>
          <a:p>
            <a:pPr marL="190500" indent="-190500">
              <a:buClr>
                <a:srgbClr val="002060"/>
              </a:buClr>
              <a:buFont typeface="Corbel"/>
              <a:buChar char="•"/>
            </a:pPr>
            <a:r>
              <a:rPr lang="en-US" sz="1200" dirty="0">
                <a:solidFill>
                  <a:srgbClr val="002060"/>
                </a:solidFill>
                <a:latin typeface="Calibri"/>
                <a:ea typeface="+mn-lt"/>
                <a:cs typeface="+mn-lt"/>
              </a:rPr>
              <a:t>Five towns (3%) in Connecticut were not supported by any prevention funding as of 2023. </a:t>
            </a:r>
          </a:p>
          <a:p>
            <a:pPr marL="493776" lvl="1" indent="-190500">
              <a:buClr>
                <a:srgbClr val="002060"/>
              </a:buClr>
              <a:buFont typeface="Corbel"/>
              <a:buChar char="•"/>
            </a:pPr>
            <a:r>
              <a:rPr lang="en-US" sz="1200" dirty="0">
                <a:solidFill>
                  <a:srgbClr val="002060"/>
                </a:solidFill>
                <a:latin typeface="Calibri"/>
                <a:ea typeface="+mn-lt"/>
                <a:cs typeface="+mn-lt"/>
              </a:rPr>
              <a:t>Region 3 (7%) and Region 5 (5%) have the highest proportion of towns without primary prevention funding.</a:t>
            </a:r>
          </a:p>
          <a:p>
            <a:pPr marL="495300" lvl="1" indent="-190500">
              <a:buClr>
                <a:srgbClr val="002060"/>
              </a:buClr>
              <a:buFont typeface="Corbel"/>
              <a:buChar char="•"/>
            </a:pPr>
            <a:r>
              <a:rPr lang="en-US" sz="1200" dirty="0">
                <a:solidFill>
                  <a:srgbClr val="002060"/>
                </a:solidFill>
                <a:latin typeface="Calibri"/>
                <a:ea typeface="+mn-lt"/>
                <a:cs typeface="+mn-lt"/>
              </a:rPr>
              <a:t> Rural towns have the highest percentage of towns without funding (5%), followed by suburban towns (3%).</a:t>
            </a:r>
            <a:endParaRPr lang="en-US" sz="1200" dirty="0">
              <a:solidFill>
                <a:srgbClr val="002060"/>
              </a:solidFill>
              <a:latin typeface="Calibri"/>
              <a:ea typeface="Calibri"/>
              <a:cs typeface="Calibri"/>
            </a:endParaRP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15</a:t>
            </a:fld>
            <a:endParaRPr lang="en-US" dirty="0"/>
          </a:p>
        </p:txBody>
      </p:sp>
    </p:spTree>
    <p:extLst>
      <p:ext uri="{BB962C8B-B14F-4D97-AF65-F5344CB8AC3E}">
        <p14:creationId xmlns:p14="http://schemas.microsoft.com/office/powerpoint/2010/main" val="1648999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A63A87-3A17-09BC-F54F-9019A70151BC}"/>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34F662AF-E0DC-EDA3-3F20-82F1C8421091}"/>
              </a:ext>
            </a:extLst>
          </p:cNvPr>
          <p:cNvSpPr txBox="1">
            <a:spLocks noGrp="1"/>
          </p:cNvSpPr>
          <p:nvPr>
            <p:ph type="body" sz="quarter" idx="1"/>
          </p:nvPr>
        </p:nvSpPr>
        <p:spPr/>
        <p:txBody>
          <a:bodyPr/>
          <a:lstStyle/>
          <a:p>
            <a:pPr lvl="0"/>
            <a:endParaRPr lang="en-US"/>
          </a:p>
        </p:txBody>
      </p:sp>
      <p:sp>
        <p:nvSpPr>
          <p:cNvPr id="4" name="Slide Number Placeholder 3">
            <a:extLst>
              <a:ext uri="{FF2B5EF4-FFF2-40B4-BE49-F238E27FC236}">
                <a16:creationId xmlns:a16="http://schemas.microsoft.com/office/drawing/2014/main" id="{3556ACEE-5797-FB46-D3E5-309A09C3B8E3}"/>
              </a:ext>
            </a:extLst>
          </p:cNvPr>
          <p:cNvSpPr txBox="1">
            <a:spLocks noGrp="1"/>
          </p:cNvSpPr>
          <p:nvPr>
            <p:ph type="sldNum" sz="quarter" idx="8"/>
          </p:nvPr>
        </p:nvSpPr>
        <p:spPr/>
        <p:txBody>
          <a:bodyPr/>
          <a:lstStyle/>
          <a:p>
            <a:pPr defTabSz="941846"/>
            <a:fld id="{40394674-98D9-4968-A31A-3E46E0FC774A}" type="slidenum">
              <a:rPr lang="en-US">
                <a:solidFill>
                  <a:srgbClr val="000000"/>
                </a:solidFill>
                <a:latin typeface="Calibri"/>
              </a:rPr>
              <a:pPr defTabSz="941846"/>
              <a:t>16</a:t>
            </a:fld>
            <a:endParaRPr lang="en-US">
              <a:solidFill>
                <a:srgbClr val="000000"/>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Calibri"/>
                <a:cs typeface="Calibri"/>
              </a:rPr>
              <a:t>Proportion of Towns Implementing Each Prevention Strategy by </a:t>
            </a:r>
            <a:r>
              <a:rPr lang="en-US" sz="1200" b="1" kern="0" dirty="0">
                <a:solidFill>
                  <a:srgbClr val="002060"/>
                </a:solidFill>
                <a:latin typeface="Calibri"/>
                <a:cs typeface="Calibri"/>
              </a:rPr>
              <a:t>Region and Community Type</a:t>
            </a:r>
          </a:p>
          <a:p>
            <a:pPr>
              <a:buClr>
                <a:srgbClr val="002060"/>
              </a:buClr>
            </a:pPr>
            <a:r>
              <a:rPr lang="en-US" sz="1200" dirty="0">
                <a:solidFill>
                  <a:srgbClr val="002060"/>
                </a:solidFill>
                <a:latin typeface="Calibri"/>
                <a:ea typeface="+mn-lt"/>
                <a:cs typeface="+mn-lt"/>
              </a:rPr>
              <a:t>The most commonly implemented primary prevention strategies across Connecticut towns are Information Dissemination (85%), Education (80%), and Social Marketing (64%).</a:t>
            </a:r>
            <a:endParaRPr lang="en-US" sz="1200" dirty="0">
              <a:solidFill>
                <a:srgbClr val="002060"/>
              </a:solidFill>
              <a:latin typeface="Calibri"/>
              <a:ea typeface="Calibri"/>
              <a:cs typeface="Calibri"/>
            </a:endParaRPr>
          </a:p>
          <a:p>
            <a:pPr lvl="1">
              <a:buClr>
                <a:srgbClr val="002060"/>
              </a:buClr>
            </a:pPr>
            <a:r>
              <a:rPr lang="en-US" sz="1200" dirty="0">
                <a:solidFill>
                  <a:srgbClr val="002060"/>
                </a:solidFill>
                <a:latin typeface="Calibri"/>
                <a:ea typeface="+mn-lt"/>
                <a:cs typeface="+mn-lt"/>
              </a:rPr>
              <a:t>Indirect service types like Community-Based Processes (79%) and Community Assessments (61%) are also widely used.</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Approximately 53% of towns implement Alternative Programming, with Region 4 and urban areas having the highest participation rates.</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There is significant regional variation in the implementation of prevention strategies.</a:t>
            </a:r>
            <a:endParaRPr lang="en-US" sz="1200" dirty="0">
              <a:solidFill>
                <a:srgbClr val="002060"/>
              </a:solidFill>
              <a:latin typeface="Calibri"/>
              <a:ea typeface="Calibri"/>
              <a:cs typeface="Calibri"/>
            </a:endParaRPr>
          </a:p>
          <a:p>
            <a:pPr lvl="1">
              <a:buClr>
                <a:srgbClr val="002060"/>
              </a:buClr>
            </a:pPr>
            <a:r>
              <a:rPr lang="en-US" sz="1200" dirty="0">
                <a:solidFill>
                  <a:srgbClr val="002060"/>
                </a:solidFill>
                <a:latin typeface="Calibri"/>
                <a:ea typeface="+mn-lt"/>
                <a:cs typeface="+mn-lt"/>
              </a:rPr>
              <a:t>Region 1 shows the highest reported implementation across most strategies, while Region 3 has the lowest implementation rates.</a:t>
            </a:r>
            <a:endParaRPr lang="en-US" sz="1200" dirty="0">
              <a:solidFill>
                <a:srgbClr val="002060"/>
              </a:solidFill>
              <a:latin typeface="Calibri"/>
              <a:ea typeface="Calibri"/>
              <a:cs typeface="Calibri"/>
            </a:endParaRPr>
          </a:p>
          <a:p>
            <a:pPr>
              <a:buClr>
                <a:srgbClr val="002060"/>
              </a:buClr>
            </a:pPr>
            <a:endParaRPr lang="en-US" sz="1200" b="1" dirty="0">
              <a:solidFill>
                <a:srgbClr val="002060"/>
              </a:solidFill>
              <a:latin typeface="Calibri"/>
              <a:ea typeface="+mn-lt"/>
              <a:cs typeface="+mn-lt"/>
            </a:endParaRPr>
          </a:p>
          <a:p>
            <a:pPr>
              <a:buClr>
                <a:srgbClr val="002060"/>
              </a:buClr>
            </a:pPr>
            <a:r>
              <a:rPr lang="en-US" sz="1200" dirty="0">
                <a:solidFill>
                  <a:srgbClr val="002060"/>
                </a:solidFill>
                <a:latin typeface="Calibri"/>
                <a:ea typeface="+mn-lt"/>
                <a:cs typeface="+mn-lt"/>
              </a:rPr>
              <a:t>Rural towns report the lowest levels of implementation across all prevention strategies compared to suburban, urban, and wealthy towns. </a:t>
            </a:r>
          </a:p>
          <a:p>
            <a:pPr lvl="1">
              <a:buClr>
                <a:srgbClr val="002060"/>
              </a:buClr>
            </a:pPr>
            <a:r>
              <a:rPr lang="en-US" sz="1200" dirty="0">
                <a:solidFill>
                  <a:srgbClr val="002060"/>
                </a:solidFill>
                <a:latin typeface="Calibri"/>
                <a:ea typeface="+mn-lt"/>
                <a:cs typeface="+mn-lt"/>
              </a:rPr>
              <a:t>Lower response rates to the LPC survey in rural towns and in Region 3 may also reflect capacity or resource issues in those areas.</a:t>
            </a:r>
            <a:endParaRPr lang="en-US" sz="1200" dirty="0"/>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17</a:t>
            </a:fld>
            <a:endParaRPr lang="en-US" dirty="0"/>
          </a:p>
        </p:txBody>
      </p:sp>
    </p:spTree>
    <p:extLst>
      <p:ext uri="{BB962C8B-B14F-4D97-AF65-F5344CB8AC3E}">
        <p14:creationId xmlns:p14="http://schemas.microsoft.com/office/powerpoint/2010/main" val="2851736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0"/>
              </a:spcBef>
              <a:spcAft>
                <a:spcPts val="400"/>
              </a:spcAft>
              <a:buClr>
                <a:schemeClr val="tx1"/>
              </a:buClr>
              <a:buSzPct val="80000"/>
              <a:buFont typeface="Arial" panose="020B0604020202020204" pitchFamily="34" charset="0"/>
              <a:buNone/>
              <a:tabLst/>
              <a:defRPr/>
            </a:pPr>
            <a:r>
              <a:rPr lang="en-US" sz="1200" b="1" kern="0" dirty="0">
                <a:solidFill>
                  <a:srgbClr val="002060"/>
                </a:solidFill>
                <a:latin typeface="Calibri"/>
                <a:cs typeface="Calibri"/>
              </a:rPr>
              <a:t>Populations Served by Towns Implementing Each Prevention Strategy</a:t>
            </a:r>
          </a:p>
          <a:p>
            <a:pPr marL="0" marR="0" lvl="0" indent="0" algn="l" defTabSz="914400" rtl="0" eaLnBrk="1" fontAlgn="auto" latinLnBrk="0" hangingPunct="1">
              <a:lnSpc>
                <a:spcPct val="90000"/>
              </a:lnSpc>
              <a:spcBef>
                <a:spcPts val="0"/>
              </a:spcBef>
              <a:spcAft>
                <a:spcPts val="400"/>
              </a:spcAft>
              <a:buClr>
                <a:schemeClr val="tx1"/>
              </a:buClr>
              <a:buSzPct val="80000"/>
              <a:buFont typeface="Arial" panose="020B0604020202020204" pitchFamily="34" charset="0"/>
              <a:buNone/>
              <a:tabLst/>
              <a:defRPr/>
            </a:pPr>
            <a:r>
              <a:rPr lang="en-US" sz="1200" b="1" kern="0" dirty="0">
                <a:solidFill>
                  <a:srgbClr val="002060"/>
                </a:solidFill>
                <a:latin typeface="Calibri"/>
                <a:cs typeface="Calibri"/>
              </a:rPr>
              <a:t>Settings in Which Towns are Implementing Each Prevention Strategy</a:t>
            </a:r>
          </a:p>
          <a:p>
            <a:pPr marL="342900" indent="-342900">
              <a:lnSpc>
                <a:spcPct val="90000"/>
              </a:lnSpc>
              <a:spcAft>
                <a:spcPts val="400"/>
              </a:spcAft>
              <a:buClr>
                <a:schemeClr val="tx1"/>
              </a:buClr>
              <a:buSzPct val="80000"/>
              <a:buFont typeface="Arial" panose="020B0604020202020204" pitchFamily="34" charset="0"/>
              <a:buChar char="•"/>
            </a:pPr>
            <a:endParaRPr lang="en-US" sz="1200" b="1"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endParaRPr lang="en-US" sz="1200" b="1"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Youth-Centered Focus:</a:t>
            </a:r>
            <a:r>
              <a:rPr lang="en-US" sz="1200" dirty="0">
                <a:solidFill>
                  <a:srgbClr val="002060"/>
                </a:solidFill>
                <a:latin typeface="Calibri"/>
                <a:ea typeface="Calibri"/>
                <a:cs typeface="Calibri"/>
              </a:rPr>
              <a:t> Connecticut's primary substance use prevention infrastructure is focused on youth populations, with some inclusion of other age groups across the lifespan.</a:t>
            </a:r>
          </a:p>
          <a:p>
            <a:pPr marL="609600" indent="-182880">
              <a:lnSpc>
                <a:spcPct val="90000"/>
              </a:lnSpc>
              <a:spcAft>
                <a:spcPts val="600"/>
              </a:spcAft>
              <a:buClr>
                <a:schemeClr val="tx1"/>
              </a:buClr>
              <a:buSzPct val="80000"/>
              <a:buFont typeface="Corbel" pitchFamily="34" charset="0"/>
              <a:buChar char="•"/>
            </a:pPr>
            <a:r>
              <a:rPr lang="en-US" sz="1200" dirty="0">
                <a:solidFill>
                  <a:srgbClr val="002060"/>
                </a:solidFill>
                <a:latin typeface="Calibri"/>
                <a:ea typeface="Calibri"/>
                <a:cs typeface="Calibri"/>
              </a:rPr>
              <a:t>Information dissemination, education, social marketing, community-based processes exhibit the broadest reach across all age groups.</a:t>
            </a:r>
          </a:p>
          <a:p>
            <a:pPr marL="609600" indent="-182880">
              <a:lnSpc>
                <a:spcPct val="90000"/>
              </a:lnSpc>
              <a:buClr>
                <a:schemeClr val="tx1"/>
              </a:buClr>
              <a:buSzPct val="80000"/>
              <a:buFont typeface="Corbel" pitchFamily="34" charset="0"/>
              <a:buChar char="•"/>
            </a:pPr>
            <a:endParaRPr lang="en-US" sz="1200" dirty="0">
              <a:solidFill>
                <a:srgbClr val="002060"/>
              </a:solidFill>
              <a:latin typeface="Calibri"/>
              <a:ea typeface="Calibri"/>
              <a:cs typeface="Calibri"/>
            </a:endParaRPr>
          </a:p>
          <a:p>
            <a:pPr marL="342900" indent="-342900">
              <a:lnSpc>
                <a:spcPct val="90000"/>
              </a:lnSpc>
              <a:spcAft>
                <a:spcPts val="6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Predominant Settings:</a:t>
            </a:r>
            <a:r>
              <a:rPr lang="en-US" sz="1200" dirty="0">
                <a:solidFill>
                  <a:srgbClr val="002060"/>
                </a:solidFill>
                <a:latin typeface="Calibri"/>
                <a:ea typeface="Calibri"/>
                <a:cs typeface="Calibri"/>
              </a:rPr>
              <a:t> Most prevention strategies occur within community and school settings, except for social marketing, which is primarily implemented online.</a:t>
            </a:r>
          </a:p>
          <a:p>
            <a:pPr marL="342900" indent="-342900">
              <a:lnSpc>
                <a:spcPct val="90000"/>
              </a:lnSpc>
              <a:buClr>
                <a:schemeClr val="tx1"/>
              </a:buClr>
              <a:buSzPct val="80000"/>
              <a:buFont typeface="Arial" panose="020B0604020202020204" pitchFamily="34" charset="0"/>
              <a:buChar char="•"/>
            </a:pPr>
            <a:endParaRPr lang="en-US" sz="1200" dirty="0">
              <a:solidFill>
                <a:srgbClr val="002060"/>
              </a:solidFill>
              <a:latin typeface="Calibri"/>
              <a:ea typeface="Calibri"/>
              <a:cs typeface="Calibri"/>
            </a:endParaRPr>
          </a:p>
          <a:p>
            <a:pPr marL="342900" indent="-342900">
              <a:lnSpc>
                <a:spcPct val="90000"/>
              </a:lnSpc>
              <a:spcAft>
                <a:spcPts val="6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Multiple Settings for Most Strategies:</a:t>
            </a:r>
            <a:r>
              <a:rPr lang="en-US" sz="1200" dirty="0">
                <a:solidFill>
                  <a:srgbClr val="002060"/>
                </a:solidFill>
                <a:latin typeface="Calibri"/>
                <a:ea typeface="Calibri"/>
                <a:cs typeface="Calibri"/>
              </a:rPr>
              <a:t> Most prevention strategies are implemented in more than one setting, although the degree of implementation varies.</a:t>
            </a:r>
          </a:p>
          <a:p>
            <a:pPr marL="342900" indent="-342900">
              <a:lnSpc>
                <a:spcPct val="90000"/>
              </a:lnSpc>
              <a:buClr>
                <a:schemeClr val="tx1"/>
              </a:buClr>
              <a:buSzPct val="80000"/>
              <a:buFont typeface="Arial" panose="020B0604020202020204" pitchFamily="34" charset="0"/>
              <a:buChar char="•"/>
            </a:pPr>
            <a:endParaRPr lang="en-US" sz="1200" dirty="0">
              <a:solidFill>
                <a:srgbClr val="002060"/>
              </a:solidFill>
              <a:latin typeface="Calibri"/>
              <a:ea typeface="Calibri"/>
              <a:cs typeface="Calibri"/>
            </a:endParaRPr>
          </a:p>
          <a:p>
            <a:pPr marL="342900" indent="-342900">
              <a:lnSpc>
                <a:spcPct val="90000"/>
              </a:lnSpc>
              <a:spcAft>
                <a:spcPts val="400"/>
              </a:spcAft>
              <a:buClr>
                <a:schemeClr val="tx1"/>
              </a:buClr>
              <a:buSzPct val="80000"/>
              <a:buFont typeface="Arial" panose="020B0604020202020204" pitchFamily="34" charset="0"/>
              <a:buChar char="•"/>
            </a:pPr>
            <a:r>
              <a:rPr lang="en-US" sz="1200" b="1" dirty="0">
                <a:solidFill>
                  <a:srgbClr val="002060"/>
                </a:solidFill>
                <a:latin typeface="Calibri"/>
                <a:ea typeface="Calibri"/>
                <a:cs typeface="Calibri"/>
              </a:rPr>
              <a:t>Limited Use in Clinical Settings:</a:t>
            </a:r>
            <a:r>
              <a:rPr lang="en-US" sz="1200" dirty="0">
                <a:solidFill>
                  <a:srgbClr val="002060"/>
                </a:solidFill>
                <a:latin typeface="Calibri"/>
                <a:ea typeface="Calibri"/>
                <a:cs typeface="Calibri"/>
              </a:rPr>
              <a:t> Few prevention strategies are taking place in clinical or provider-based settings, indicating an area for potential expansion.</a:t>
            </a:r>
          </a:p>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18</a:t>
            </a:fld>
            <a:endParaRPr lang="en-US" dirty="0"/>
          </a:p>
        </p:txBody>
      </p:sp>
    </p:spTree>
    <p:extLst>
      <p:ext uri="{BB962C8B-B14F-4D97-AF65-F5344CB8AC3E}">
        <p14:creationId xmlns:p14="http://schemas.microsoft.com/office/powerpoint/2010/main" val="1908475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4276E8-E049-8818-A302-ED213DD21312}"/>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2804A810-D195-0A12-1DAE-BEEB59343F34}"/>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14762376-B6BE-3885-FA76-7593DC4E725B}"/>
              </a:ext>
            </a:extLst>
          </p:cNvPr>
          <p:cNvSpPr txBox="1">
            <a:spLocks noGrp="1"/>
          </p:cNvSpPr>
          <p:nvPr>
            <p:ph type="sldNum" sz="quarter" idx="8"/>
          </p:nvPr>
        </p:nvSpPr>
        <p:spPr/>
        <p:txBody>
          <a:bodyPr/>
          <a:lstStyle/>
          <a:p>
            <a:pPr defTabSz="941846">
              <a:defRPr/>
            </a:pPr>
            <a:fld id="{8CD651F3-9C6F-4F3B-8769-AF4883A7C0B8}" type="slidenum">
              <a:rPr lang="en-US">
                <a:solidFill>
                  <a:srgbClr val="000000"/>
                </a:solidFill>
                <a:latin typeface="Calibri"/>
              </a:rPr>
              <a:pPr defTabSz="941846">
                <a:defRPr/>
              </a:pPr>
              <a:t>19</a:t>
            </a:fld>
            <a:endParaRPr lang="en-US">
              <a:solidFill>
                <a:srgbClr val="000000"/>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85813" y="1204913"/>
            <a:ext cx="5778500" cy="32512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C2C568FD-44A0-4D60-BE88-461FDE196CF8}" type="slidenum">
              <a:rPr lang="en-US" smtClean="0"/>
              <a:t>2</a:t>
            </a:fld>
            <a:endParaRPr lang="en-US"/>
          </a:p>
        </p:txBody>
      </p:sp>
    </p:spTree>
    <p:extLst>
      <p:ext uri="{BB962C8B-B14F-4D97-AF65-F5344CB8AC3E}">
        <p14:creationId xmlns:p14="http://schemas.microsoft.com/office/powerpoint/2010/main" val="120467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20</a:t>
            </a:fld>
            <a:endParaRPr lang="en-US" dirty="0"/>
          </a:p>
        </p:txBody>
      </p:sp>
    </p:spTree>
    <p:extLst>
      <p:ext uri="{BB962C8B-B14F-4D97-AF65-F5344CB8AC3E}">
        <p14:creationId xmlns:p14="http://schemas.microsoft.com/office/powerpoint/2010/main" val="2398515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41636035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9C7E07-3C67-C64C-8DA0-0404F6303970}" type="slidenum">
              <a:rPr lang="en-US" smtClean="0"/>
              <a:t>22</a:t>
            </a:fld>
            <a:endParaRPr lang="en-US" dirty="0"/>
          </a:p>
        </p:txBody>
      </p:sp>
    </p:spTree>
    <p:extLst>
      <p:ext uri="{BB962C8B-B14F-4D97-AF65-F5344CB8AC3E}">
        <p14:creationId xmlns:p14="http://schemas.microsoft.com/office/powerpoint/2010/main" val="1765923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8167A-2BF4-08EE-DE65-865E843FA4A2}"/>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BB59EBBF-DDB0-E4C5-C309-8A68F043BC4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4E2C67E5-5139-F783-5AEF-4E39A048E01B}"/>
              </a:ext>
            </a:extLst>
          </p:cNvPr>
          <p:cNvSpPr txBox="1">
            <a:spLocks noGrp="1"/>
          </p:cNvSpPr>
          <p:nvPr>
            <p:ph type="sldNum" sz="quarter" idx="8"/>
          </p:nvPr>
        </p:nvSpPr>
        <p:spPr/>
        <p:txBody>
          <a:bodyPr/>
          <a:lstStyle/>
          <a:p>
            <a:pPr lvl="0"/>
            <a:fld id="{B85BB2E0-5250-457A-B746-1E5CC88134CA}" type="slidenum">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5"/>
          </p:nvPr>
        </p:nvSpPr>
        <p:spPr/>
        <p:txBody>
          <a:bodyPr/>
          <a:lstStyle/>
          <a:p>
            <a:fld id="{A89C7E07-3C67-C64C-8DA0-0404F6303970}" type="slidenum">
              <a:rPr lang="en-US" smtClean="0"/>
              <a:t>4</a:t>
            </a:fld>
            <a:endParaRPr lang="en-US" dirty="0"/>
          </a:p>
        </p:txBody>
      </p:sp>
    </p:spTree>
    <p:extLst>
      <p:ext uri="{BB962C8B-B14F-4D97-AF65-F5344CB8AC3E}">
        <p14:creationId xmlns:p14="http://schemas.microsoft.com/office/powerpoint/2010/main" val="846178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5</a:t>
            </a:fld>
            <a:endParaRPr lang="en-US" dirty="0"/>
          </a:p>
        </p:txBody>
      </p:sp>
    </p:spTree>
    <p:extLst>
      <p:ext uri="{BB962C8B-B14F-4D97-AF65-F5344CB8AC3E}">
        <p14:creationId xmlns:p14="http://schemas.microsoft.com/office/powerpoint/2010/main" val="1696929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6AA81A-3017-26C2-D575-69D37CE2F951}"/>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8791B917-0AA9-F6B4-DD1F-E68C20E62642}"/>
              </a:ext>
            </a:extLst>
          </p:cNvPr>
          <p:cNvSpPr txBox="1">
            <a:spLocks noGrp="1"/>
          </p:cNvSpPr>
          <p:nvPr>
            <p:ph type="body" sz="quarter" idx="1"/>
          </p:nvPr>
        </p:nvSpPr>
        <p:spPr/>
        <p:txBody>
          <a:bodyPr/>
          <a:lstStyle/>
          <a:p>
            <a:pPr defTabSz="970573"/>
            <a:r>
              <a:rPr lang="en-US" dirty="0">
                <a:solidFill>
                  <a:srgbClr val="002060"/>
                </a:solidFill>
                <a:latin typeface="Arial"/>
                <a:cs typeface="Calibri"/>
              </a:rPr>
              <a:t>Data collection involved multiple sources. </a:t>
            </a:r>
          </a:p>
          <a:p>
            <a:pPr defTabSz="970573"/>
            <a:endParaRPr lang="en-US" dirty="0">
              <a:solidFill>
                <a:srgbClr val="002060"/>
              </a:solidFill>
              <a:latin typeface="Arial"/>
              <a:cs typeface="Calibri"/>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In Connecticut, there are several key entities are responsible for coordinating and delivering substance use prevention services operating at the state, regional, and local levels. Our data collection strategy was designed to elicit what is happening at each of these level. </a:t>
            </a:r>
          </a:p>
          <a:p>
            <a:pPr marL="0" marR="0">
              <a:lnSpc>
                <a:spcPct val="200000"/>
              </a:lnSpc>
              <a:spcBef>
                <a:spcPts val="0"/>
              </a:spcBef>
              <a:spcAft>
                <a:spcPts val="0"/>
              </a:spcAft>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Survey data were collected from RBHAOs and LPCs from August-December 2023.</a:t>
            </a:r>
          </a:p>
          <a:p>
            <a:pPr marL="0" marR="0">
              <a:lnSpc>
                <a:spcPct val="200000"/>
              </a:lnSpc>
              <a:spcBef>
                <a:spcPts val="0"/>
              </a:spcBef>
              <a:spcAft>
                <a:spcPts val="0"/>
              </a:spcAft>
            </a:pPr>
            <a:endParaRPr lang="en-US" sz="1200" kern="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200000"/>
              </a:lnSpc>
              <a:spcBef>
                <a:spcPts val="0"/>
              </a:spcBef>
              <a:spcAft>
                <a:spcPts val="0"/>
              </a:spcAft>
            </a:pPr>
            <a:r>
              <a:rPr lang="en-US" sz="1200" kern="0" dirty="0">
                <a:effectLst/>
                <a:latin typeface="Calibri" panose="020F0502020204030204" pitchFamily="34" charset="0"/>
                <a:ea typeface="Times New Roman" panose="02020603050405020304" pitchFamily="18" charset="0"/>
                <a:cs typeface="Times New Roman" panose="02020603050405020304" pitchFamily="18" charset="0"/>
              </a:rPr>
              <a:t>Supplemental data was collected January-March 2024.</a:t>
            </a:r>
          </a:p>
          <a:p>
            <a:pPr defTabSz="970573"/>
            <a:endParaRPr lang="en-US" dirty="0">
              <a:solidFill>
                <a:srgbClr val="002060"/>
              </a:solidFill>
              <a:latin typeface="Arial"/>
              <a:cs typeface="Calibri"/>
            </a:endParaRPr>
          </a:p>
          <a:p>
            <a:pPr lvl="0"/>
            <a:endParaRPr lang="en-US" dirty="0"/>
          </a:p>
        </p:txBody>
      </p:sp>
      <p:sp>
        <p:nvSpPr>
          <p:cNvPr id="4" name="Slide Number Placeholder 3">
            <a:extLst>
              <a:ext uri="{FF2B5EF4-FFF2-40B4-BE49-F238E27FC236}">
                <a16:creationId xmlns:a16="http://schemas.microsoft.com/office/drawing/2014/main" id="{0EC01928-38EC-E7BD-FC29-5FB3801C8975}"/>
              </a:ext>
            </a:extLst>
          </p:cNvPr>
          <p:cNvSpPr txBox="1">
            <a:spLocks noGrp="1"/>
          </p:cNvSpPr>
          <p:nvPr>
            <p:ph type="sldNum" sz="quarter" idx="8"/>
          </p:nvPr>
        </p:nvSpPr>
        <p:spPr/>
        <p:txBody>
          <a:bodyPr/>
          <a:lstStyle/>
          <a:p>
            <a:pPr defTabSz="941846">
              <a:defRPr/>
            </a:pPr>
            <a:fld id="{64E69E68-41AA-4EEE-878C-908D56EA07B7}" type="slidenum">
              <a:rPr lang="en-US">
                <a:solidFill>
                  <a:srgbClr val="000000"/>
                </a:solidFill>
                <a:latin typeface="Calibri"/>
              </a:rPr>
              <a:pPr defTabSz="941846">
                <a:defRPr/>
              </a:pPr>
              <a:t>6</a:t>
            </a:fld>
            <a:endParaRPr lang="en-US">
              <a:solidFill>
                <a:srgbClr val="000000"/>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9C7E07-3C67-C64C-8DA0-0404F6303970}" type="slidenum">
              <a:rPr lang="en-US" smtClean="0"/>
              <a:t>7</a:t>
            </a:fld>
            <a:endParaRPr lang="en-US" dirty="0"/>
          </a:p>
        </p:txBody>
      </p:sp>
    </p:spTree>
    <p:extLst>
      <p:ext uri="{BB962C8B-B14F-4D97-AF65-F5344CB8AC3E}">
        <p14:creationId xmlns:p14="http://schemas.microsoft.com/office/powerpoint/2010/main" val="2574690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prevention resources were categorized by prevention strategy, target population served, implementation setting, and funding source.</a:t>
            </a:r>
          </a:p>
        </p:txBody>
      </p:sp>
      <p:sp>
        <p:nvSpPr>
          <p:cNvPr id="4" name="Slide Number Placeholder 3"/>
          <p:cNvSpPr>
            <a:spLocks noGrp="1"/>
          </p:cNvSpPr>
          <p:nvPr>
            <p:ph type="sldNum" sz="quarter" idx="5"/>
          </p:nvPr>
        </p:nvSpPr>
        <p:spPr/>
        <p:txBody>
          <a:bodyPr/>
          <a:lstStyle/>
          <a:p>
            <a:fld id="{A89C7E07-3C67-C64C-8DA0-0404F6303970}" type="slidenum">
              <a:rPr lang="en-US" smtClean="0"/>
              <a:t>8</a:t>
            </a:fld>
            <a:endParaRPr lang="en-US" dirty="0"/>
          </a:p>
        </p:txBody>
      </p:sp>
    </p:spTree>
    <p:extLst>
      <p:ext uri="{BB962C8B-B14F-4D97-AF65-F5344CB8AC3E}">
        <p14:creationId xmlns:p14="http://schemas.microsoft.com/office/powerpoint/2010/main" val="745717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F577BA-D35A-6439-4100-01BA70C10F18}"/>
              </a:ext>
            </a:extLst>
          </p:cNvPr>
          <p:cNvSpPr>
            <a:spLocks noGrp="1" noRot="1" noChangeAspect="1"/>
          </p:cNvSpPr>
          <p:nvPr>
            <p:ph type="sldImg"/>
          </p:nvPr>
        </p:nvSpPr>
        <p:spPr>
          <a:xfrm>
            <a:off x="785813" y="1204913"/>
            <a:ext cx="5778500" cy="3251200"/>
          </a:xfrm>
        </p:spPr>
      </p:sp>
      <p:sp>
        <p:nvSpPr>
          <p:cNvPr id="3" name="Notes Placeholder 2">
            <a:extLst>
              <a:ext uri="{FF2B5EF4-FFF2-40B4-BE49-F238E27FC236}">
                <a16:creationId xmlns:a16="http://schemas.microsoft.com/office/drawing/2014/main" id="{9795D42F-B113-8823-E3C2-B33131B4D105}"/>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2180D7BE-C7B2-6046-D04B-A9E430339F10}"/>
              </a:ext>
            </a:extLst>
          </p:cNvPr>
          <p:cNvSpPr txBox="1">
            <a:spLocks noGrp="1"/>
          </p:cNvSpPr>
          <p:nvPr>
            <p:ph type="sldNum" sz="quarter" idx="8"/>
          </p:nvPr>
        </p:nvSpPr>
        <p:spPr/>
        <p:txBody>
          <a:bodyPr/>
          <a:lstStyle/>
          <a:p>
            <a:pPr lvl="0"/>
            <a:fld id="{8F2498F0-AE76-4898-ACC3-5307CE230355}" type="slidenum">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pPr/>
              <a:t>12/11/2024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842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7675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5511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6309904"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cxnSp>
        <p:nvCxnSpPr>
          <p:cNvPr id="13" name="Straight Connector 12">
            <a:extLst>
              <a:ext uri="{FF2B5EF4-FFF2-40B4-BE49-F238E27FC236}">
                <a16:creationId xmlns:a16="http://schemas.microsoft.com/office/drawing/2014/main" id="{A69706A2-3726-FE4E-B923-E75D48597816}"/>
              </a:ext>
              <a:ext uri="{C183D7F6-B498-43B3-948B-1728B52AA6E4}">
                <adec:decorative xmlns:adec="http://schemas.microsoft.com/office/drawing/2017/decorative" val="1"/>
              </a:ext>
            </a:extLst>
          </p:cNvPr>
          <p:cNvCxnSpPr>
            <a:cxnSpLocks/>
          </p:cNvCxnSpPr>
          <p:nvPr userDrawn="1"/>
        </p:nvCxnSpPr>
        <p:spPr>
          <a:xfrm>
            <a:off x="6309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3368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97D5AF2-684A-4A8D-3D82-B57D7AC44677}"/>
              </a:ext>
              <a:ext uri="{C183D7F6-B498-43B3-948B-1728B52AA6E4}">
                <adec:decorative xmlns:adec="http://schemas.microsoft.com/office/drawing/2017/decorative" val="1"/>
              </a:ext>
            </a:extLst>
          </p:cNvPr>
          <p:cNvGrpSpPr>
            <a:grpSpLocks/>
          </p:cNvGrpSpPr>
          <p:nvPr userDrawn="1"/>
        </p:nvGrpSpPr>
        <p:grpSpPr bwMode="auto">
          <a:xfrm rot="10800000">
            <a:off x="8870040" y="0"/>
            <a:ext cx="3325208" cy="3325208"/>
            <a:chOff x="0" y="12289"/>
            <a:chExt cx="3550" cy="3551"/>
          </a:xfrm>
        </p:grpSpPr>
        <p:sp>
          <p:nvSpPr>
            <p:cNvPr id="12" name="Freeform 4">
              <a:extLst>
                <a:ext uri="{FF2B5EF4-FFF2-40B4-BE49-F238E27FC236}">
                  <a16:creationId xmlns:a16="http://schemas.microsoft.com/office/drawing/2014/main" id="{8CF5F650-F8F0-F4FE-44DA-1F14ADE428B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3" name="Freeform 5">
              <a:extLst>
                <a:ext uri="{FF2B5EF4-FFF2-40B4-BE49-F238E27FC236}">
                  <a16:creationId xmlns:a16="http://schemas.microsoft.com/office/drawing/2014/main" id="{18870924-E47D-404F-59B5-BD1C58F7B04C}"/>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4" name="Freeform 7">
              <a:extLst>
                <a:ext uri="{FF2B5EF4-FFF2-40B4-BE49-F238E27FC236}">
                  <a16:creationId xmlns:a16="http://schemas.microsoft.com/office/drawing/2014/main" id="{80806A65-E4FC-2F52-65B3-CC181E620C29}"/>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6" name="Title 1">
            <a:extLst>
              <a:ext uri="{FF2B5EF4-FFF2-40B4-BE49-F238E27FC236}">
                <a16:creationId xmlns:a16="http://schemas.microsoft.com/office/drawing/2014/main" id="{109B023A-F28F-184D-BA48-3F1C0502AE0A}"/>
              </a:ext>
            </a:extLst>
          </p:cNvPr>
          <p:cNvSpPr>
            <a:spLocks noGrp="1"/>
          </p:cNvSpPr>
          <p:nvPr>
            <p:ph type="title" hasCustomPrompt="1"/>
          </p:nvPr>
        </p:nvSpPr>
        <p:spPr>
          <a:xfrm>
            <a:off x="594360" y="198408"/>
            <a:ext cx="10972800" cy="1574317"/>
          </a:xfrm>
          <a:prstGeom prst="rect">
            <a:avLst/>
          </a:prstGeom>
        </p:spPr>
        <p:txBody>
          <a:bodyPr lIns="0" tIns="0" rIns="0" bIns="0" anchor="b" anchorCtr="0">
            <a:noAutofit/>
          </a:bodyPr>
          <a:lstStyle>
            <a:lvl1pPr>
              <a:defRPr sz="4400" b="1" i="0">
                <a:solidFill>
                  <a:schemeClr val="bg1"/>
                </a:solidFill>
                <a:latin typeface="+mj-lt"/>
              </a:defRPr>
            </a:lvl1pPr>
          </a:lstStyle>
          <a:p>
            <a:r>
              <a:rPr lang="en-US" dirty="0"/>
              <a:t>Click to add title </a:t>
            </a:r>
          </a:p>
        </p:txBody>
      </p:sp>
      <p:cxnSp>
        <p:nvCxnSpPr>
          <p:cNvPr id="4" name="Straight Connector 3">
            <a:extLst>
              <a:ext uri="{FF2B5EF4-FFF2-40B4-BE49-F238E27FC236}">
                <a16:creationId xmlns:a16="http://schemas.microsoft.com/office/drawing/2014/main" id="{E66081BA-9135-73B1-DCE5-77FD12431F13}"/>
              </a:ext>
              <a:ext uri="{C183D7F6-B498-43B3-948B-1728B52AA6E4}">
                <adec:decorative xmlns:adec="http://schemas.microsoft.com/office/drawing/2017/decorative" val="1"/>
              </a:ext>
            </a:extLst>
          </p:cNvPr>
          <p:cNvCxnSpPr>
            <a:cxnSpLocks/>
          </p:cNvCxnSpPr>
          <p:nvPr userDrawn="1"/>
        </p:nvCxnSpPr>
        <p:spPr>
          <a:xfrm>
            <a:off x="594360" y="2148840"/>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a16="http://schemas.microsoft.com/office/drawing/2014/main" id="{5BCAAA28-C292-C527-AD35-90836B8BB978}"/>
              </a:ext>
            </a:extLst>
          </p:cNvPr>
          <p:cNvSpPr>
            <a:spLocks noGrp="1"/>
          </p:cNvSpPr>
          <p:nvPr>
            <p:ph sz="quarter" idx="13" hasCustomPrompt="1"/>
          </p:nvPr>
        </p:nvSpPr>
        <p:spPr>
          <a:xfrm>
            <a:off x="595523" y="2676525"/>
            <a:ext cx="5746750" cy="3597470"/>
          </a:xfrm>
        </p:spPr>
        <p:txBody>
          <a:bodyPr lIns="0">
            <a:normAutofit/>
          </a:bodyPr>
          <a:lstStyle>
            <a:lvl1pPr marL="0" indent="0">
              <a:spcBef>
                <a:spcPts val="1800"/>
              </a:spcBef>
              <a:buNone/>
              <a:defRPr sz="2000"/>
            </a:lvl1pPr>
            <a:lvl2pPr>
              <a:spcBef>
                <a:spcPts val="6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8007FA9C-C4D5-89EC-C457-5F329A338E1E}"/>
              </a:ext>
            </a:extLst>
          </p:cNvPr>
          <p:cNvSpPr>
            <a:spLocks noGrp="1"/>
          </p:cNvSpPr>
          <p:nvPr>
            <p:ph sz="quarter" idx="14" hasCustomPrompt="1"/>
          </p:nvPr>
        </p:nvSpPr>
        <p:spPr>
          <a:xfrm>
            <a:off x="7620000" y="2676525"/>
            <a:ext cx="3947160" cy="3597470"/>
          </a:xfrm>
        </p:spPr>
        <p:txBody>
          <a:bodyPr lIns="0">
            <a:normAutofit/>
          </a:bodyPr>
          <a:lstStyle>
            <a:lvl1pPr marL="342900" indent="-342900">
              <a:spcBef>
                <a:spcPts val="1800"/>
              </a:spcBef>
              <a:buFont typeface="Arial" panose="020B0604020202020204" pitchFamily="34" charset="0"/>
              <a:buChar char="•"/>
              <a:defRPr sz="2000"/>
            </a:lvl1pPr>
            <a:lvl2pPr>
              <a:spcBef>
                <a:spcPts val="1800"/>
              </a:spcBef>
              <a:defRPr sz="2000"/>
            </a:lvl2pPr>
            <a:lvl3pPr>
              <a:spcBef>
                <a:spcPts val="1800"/>
              </a:spcBef>
              <a:defRPr sz="2000"/>
            </a:lvl3pPr>
            <a:lvl4pPr>
              <a:spcBef>
                <a:spcPts val="1800"/>
              </a:spcBef>
              <a:defRPr sz="2000"/>
            </a:lvl4pPr>
            <a:lvl5pPr>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C5EA2E64-5690-A56B-7051-476EC7BADA55}"/>
              </a:ext>
            </a:extLst>
          </p:cNvPr>
          <p:cNvSpPr>
            <a:spLocks noGrp="1"/>
          </p:cNvSpPr>
          <p:nvPr>
            <p:ph type="dt" sz="half" idx="11"/>
          </p:nvPr>
        </p:nvSpPr>
        <p:spPr/>
        <p:txBody>
          <a:bodyPr/>
          <a:lstStyle/>
          <a:p>
            <a:endParaRPr lang="en-US" dirty="0">
              <a:latin typeface="+mn-lt"/>
            </a:endParaRPr>
          </a:p>
        </p:txBody>
      </p:sp>
      <p:sp>
        <p:nvSpPr>
          <p:cNvPr id="10" name="Slide Number Placeholder 9">
            <a:extLst>
              <a:ext uri="{FF2B5EF4-FFF2-40B4-BE49-F238E27FC236}">
                <a16:creationId xmlns:a16="http://schemas.microsoft.com/office/drawing/2014/main" id="{05D79B4B-A9BD-581F-536E-DE7CF728F84E}"/>
              </a:ext>
            </a:extLst>
          </p:cNvPr>
          <p:cNvSpPr>
            <a:spLocks noGrp="1"/>
          </p:cNvSpPr>
          <p:nvPr>
            <p:ph type="sldNum" sz="quarter" idx="12"/>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99207725"/>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 uri="{C183D7F6-B498-43B3-948B-1728B52AA6E4}">
                <adec:decorative xmlns:adec="http://schemas.microsoft.com/office/drawing/2017/decorative" val="1"/>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hasCustomPrompt="1"/>
          </p:nvPr>
        </p:nvSpPr>
        <p:spPr>
          <a:xfrm>
            <a:off x="594360" y="189572"/>
            <a:ext cx="6787747" cy="1593507"/>
          </a:xfrm>
          <a:prstGeom prst="rect">
            <a:avLst/>
          </a:prstGeom>
        </p:spPr>
        <p:txBody>
          <a:bodyPr lIns="0" tIns="0" rIns="0" bIns="0" anchor="b" anchorCtr="0">
            <a:noAutofit/>
          </a:bodyPr>
          <a:lstStyle>
            <a:lvl1pPr>
              <a:defRPr sz="4400" b="1" i="0" spc="50" baseline="0">
                <a:latin typeface="+mj-lt"/>
              </a:defRPr>
            </a:lvl1pPr>
          </a:lstStyle>
          <a:p>
            <a:r>
              <a:rPr lang="en-US" dirty="0"/>
              <a:t>Click to add title </a:t>
            </a:r>
          </a:p>
        </p:txBody>
      </p:sp>
      <p:sp>
        <p:nvSpPr>
          <p:cNvPr id="2" name="Content Placeholder 5">
            <a:extLst>
              <a:ext uri="{FF2B5EF4-FFF2-40B4-BE49-F238E27FC236}">
                <a16:creationId xmlns:a16="http://schemas.microsoft.com/office/drawing/2014/main" id="{186153BD-9D2B-47EB-3553-1D3F6663B2A3}"/>
              </a:ext>
            </a:extLst>
          </p:cNvPr>
          <p:cNvSpPr>
            <a:spLocks noGrp="1"/>
          </p:cNvSpPr>
          <p:nvPr>
            <p:ph sz="quarter" idx="13" hasCustomPrompt="1"/>
          </p:nvPr>
        </p:nvSpPr>
        <p:spPr>
          <a:xfrm>
            <a:off x="594359" y="2281918"/>
            <a:ext cx="6787747" cy="3708517"/>
          </a:xfrm>
        </p:spPr>
        <p:txBody>
          <a:bodyPr lIns="0" tIns="228600" rIns="0" bIns="0">
            <a:normAutofit/>
          </a:bodyPr>
          <a:lstStyle>
            <a:lvl1pPr marL="283464" indent="-283464">
              <a:lnSpc>
                <a:spcPct val="80000"/>
              </a:lnSpc>
              <a:spcBef>
                <a:spcPts val="2200"/>
              </a:spcBef>
              <a:buFont typeface="Arial" panose="020B0604020202020204" pitchFamily="34" charset="0"/>
              <a:buChar char="•"/>
              <a:defRPr lang="en-US" sz="2400" b="1" i="0" kern="1200" dirty="0">
                <a:solidFill>
                  <a:schemeClr val="tx2">
                    <a:lumMod val="75000"/>
                  </a:schemeClr>
                </a:solidFill>
                <a:latin typeface="+mn-lt"/>
                <a:ea typeface="+mn-ea"/>
                <a:cs typeface="+mn-cs"/>
              </a:defRPr>
            </a:lvl1pPr>
            <a:lvl2pPr indent="-283464">
              <a:spcBef>
                <a:spcPts val="600"/>
              </a:spcBef>
              <a:defRPr sz="2000"/>
            </a:lvl2pPr>
            <a:lvl3pPr indent="-283464">
              <a:spcBef>
                <a:spcPts val="1800"/>
              </a:spcBef>
              <a:defRPr sz="2000"/>
            </a:lvl3pPr>
            <a:lvl4pPr indent="-283464">
              <a:spcBef>
                <a:spcPts val="1800"/>
              </a:spcBef>
              <a:defRPr sz="2000"/>
            </a:lvl4pPr>
            <a:lvl5pPr indent="-283464">
              <a:spcBef>
                <a:spcPts val="1800"/>
              </a:spcBef>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3" name="Slide Number Placeholder 42">
            <a:extLst>
              <a:ext uri="{FF2B5EF4-FFF2-40B4-BE49-F238E27FC236}">
                <a16:creationId xmlns:a16="http://schemas.microsoft.com/office/drawing/2014/main" id="{D80CCC8F-9CF1-9621-04EB-DFA68FEE42D2}"/>
              </a:ext>
            </a:extLst>
          </p:cNvPr>
          <p:cNvSpPr>
            <a:spLocks noGrp="1"/>
          </p:cNvSpPr>
          <p:nvPr>
            <p:ph type="sldNum" sz="quarter" idx="26"/>
          </p:nvPr>
        </p:nvSpPr>
        <p:spPr/>
        <p:txBody>
          <a:bodyPr/>
          <a:lstStyle/>
          <a:p>
            <a:fld id="{294A09A9-5501-47C1-A89A-A340965A2BE2}" type="slidenum">
              <a:rPr lang="en-US" smtClean="0"/>
              <a:pPr/>
              <a:t>‹#›</a:t>
            </a:fld>
            <a:endParaRPr lang="en-US" dirty="0">
              <a:latin typeface="+mn-lt"/>
            </a:endParaRPr>
          </a:p>
        </p:txBody>
      </p:sp>
      <p:sp>
        <p:nvSpPr>
          <p:cNvPr id="42" name="Date Placeholder 41">
            <a:extLst>
              <a:ext uri="{FF2B5EF4-FFF2-40B4-BE49-F238E27FC236}">
                <a16:creationId xmlns:a16="http://schemas.microsoft.com/office/drawing/2014/main" id="{29CE2856-DB8F-5603-C085-74C70560FAC8}"/>
              </a:ext>
            </a:extLst>
          </p:cNvPr>
          <p:cNvSpPr>
            <a:spLocks noGrp="1"/>
          </p:cNvSpPr>
          <p:nvPr>
            <p:ph type="dt" sz="half" idx="25"/>
          </p:nvPr>
        </p:nvSpPr>
        <p:spPr/>
        <p:txBody>
          <a:bodyPr/>
          <a:lstStyle/>
          <a:p>
            <a:endParaRPr lang="en-US" dirty="0">
              <a:latin typeface="+mn-lt"/>
            </a:endParaRPr>
          </a:p>
        </p:txBody>
      </p:sp>
      <p:cxnSp>
        <p:nvCxnSpPr>
          <p:cNvPr id="4" name="Straight Connector 3">
            <a:extLst>
              <a:ext uri="{FF2B5EF4-FFF2-40B4-BE49-F238E27FC236}">
                <a16:creationId xmlns:a16="http://schemas.microsoft.com/office/drawing/2014/main" id="{979826C1-7A52-DA25-F422-EE62DED7D1B6}"/>
              </a:ext>
              <a:ext uri="{C183D7F6-B498-43B3-948B-1728B52AA6E4}">
                <adec:decorative xmlns:adec="http://schemas.microsoft.com/office/drawing/2017/decorative" val="1"/>
              </a:ext>
            </a:extLst>
          </p:cNvPr>
          <p:cNvCxnSpPr>
            <a:cxnSpLocks/>
          </p:cNvCxnSpPr>
          <p:nvPr userDrawn="1"/>
        </p:nvCxnSpPr>
        <p:spPr>
          <a:xfrm>
            <a:off x="594360" y="2148840"/>
            <a:ext cx="2130552" cy="0"/>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054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hasCustomPrompt="1"/>
          </p:nvPr>
        </p:nvSpPr>
        <p:spPr>
          <a:xfrm>
            <a:off x="594360" y="411479"/>
            <a:ext cx="5486400" cy="3291840"/>
          </a:xfrm>
          <a:prstGeom prst="rect">
            <a:avLst/>
          </a:prstGeom>
        </p:spPr>
        <p:txBody>
          <a:bodyPr lIns="0" tIns="0" rIns="0" bIns="0" anchor="b">
            <a:noAutofit/>
          </a:bodyPr>
          <a:lstStyle>
            <a:lvl1pPr algn="l">
              <a:lnSpc>
                <a:spcPct val="80000"/>
              </a:lnSpc>
              <a:defRPr sz="6000" b="1" i="0" spc="100" baseline="0">
                <a:solidFill>
                  <a:schemeClr val="bg1"/>
                </a:solidFill>
                <a:latin typeface="+mj-lt"/>
              </a:defRPr>
            </a:lvl1pPr>
          </a:lstStyle>
          <a:p>
            <a:r>
              <a:rPr lang="en-US" dirty="0"/>
              <a:t>Click to add title </a:t>
            </a:r>
          </a:p>
        </p:txBody>
      </p:sp>
      <p:grpSp>
        <p:nvGrpSpPr>
          <p:cNvPr id="9" name="Group 8">
            <a:extLst>
              <a:ext uri="{FF2B5EF4-FFF2-40B4-BE49-F238E27FC236}">
                <a16:creationId xmlns:a16="http://schemas.microsoft.com/office/drawing/2014/main" id="{C26C18C3-ED25-DD4B-BA72-24932D54DE37}"/>
              </a:ext>
              <a:ext uri="{C183D7F6-B498-43B3-948B-1728B52AA6E4}">
                <adec:decorative xmlns:adec="http://schemas.microsoft.com/office/drawing/2017/decorative" val="1"/>
              </a:ext>
            </a:extLst>
          </p:cNvPr>
          <p:cNvGrpSpPr>
            <a:grpSpLocks/>
          </p:cNvGrpSpPr>
          <p:nvPr userDrawn="1"/>
        </p:nvGrpSpPr>
        <p:grpSpPr bwMode="auto">
          <a:xfrm flipH="1" flipV="1">
            <a:off x="6092752" y="0"/>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hasCustomPrompt="1"/>
          </p:nvPr>
        </p:nvSpPr>
        <p:spPr>
          <a:xfrm>
            <a:off x="594360" y="4549552"/>
            <a:ext cx="5486400" cy="1645920"/>
          </a:xfrm>
        </p:spPr>
        <p:txBody>
          <a:bodyPr lIns="0" tIns="0" rIns="0" bIns="0">
            <a:noAutofit/>
          </a:bodyPr>
          <a:lstStyle>
            <a:lvl1pPr marL="0" indent="0">
              <a:buNone/>
              <a:defRPr sz="2400" b="1" i="0">
                <a:solidFill>
                  <a:schemeClr val="tx2">
                    <a:lumMod val="75000"/>
                  </a:schemeClr>
                </a:solidFill>
                <a:latin typeface="+mn-lt"/>
              </a:defRPr>
            </a:lvl1pPr>
            <a:lvl2pPr>
              <a:defRPr sz="4000"/>
            </a:lvl2pPr>
            <a:lvl3pPr>
              <a:defRPr sz="4000"/>
            </a:lvl3pPr>
            <a:lvl4pPr>
              <a:defRPr sz="4000"/>
            </a:lvl4pPr>
            <a:lvl5pPr>
              <a:defRPr sz="4000"/>
            </a:lvl5pPr>
          </a:lstStyle>
          <a:p>
            <a:pPr lvl="0"/>
            <a:r>
              <a:rPr lang="en-US" dirty="0"/>
              <a:t>Click to add text</a:t>
            </a:r>
          </a:p>
        </p:txBody>
      </p:sp>
      <p:cxnSp>
        <p:nvCxnSpPr>
          <p:cNvPr id="4" name="Straight Connector 3">
            <a:extLst>
              <a:ext uri="{FF2B5EF4-FFF2-40B4-BE49-F238E27FC236}">
                <a16:creationId xmlns:a16="http://schemas.microsoft.com/office/drawing/2014/main" id="{58B149C6-5AAC-B8E5-5411-EA38821F6754}"/>
              </a:ext>
              <a:ext uri="{C183D7F6-B498-43B3-948B-1728B52AA6E4}">
                <adec:decorative xmlns:adec="http://schemas.microsoft.com/office/drawing/2017/decorative" val="1"/>
              </a:ext>
            </a:extLst>
          </p:cNvPr>
          <p:cNvCxnSpPr>
            <a:cxnSpLocks/>
          </p:cNvCxnSpPr>
          <p:nvPr userDrawn="1"/>
        </p:nvCxnSpPr>
        <p:spPr>
          <a:xfrm>
            <a:off x="594360" y="3950208"/>
            <a:ext cx="2133600" cy="3992"/>
          </a:xfrm>
          <a:prstGeom prst="line">
            <a:avLst/>
          </a:prstGeom>
          <a:ln w="101600">
            <a:solidFill>
              <a:schemeClr val="tx2">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77254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8534" b="1" cap="all"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0" y="3869635"/>
            <a:ext cx="8767860" cy="1388165"/>
          </a:xfrm>
        </p:spPr>
        <p:txBody>
          <a:bodyPr>
            <a:normAutofit/>
          </a:bodyPr>
          <a:lstStyle>
            <a:lvl1pPr marL="0" indent="0" algn="ctr">
              <a:buNone/>
              <a:defRPr sz="2607">
                <a:solidFill>
                  <a:srgbClr val="FFFFFF"/>
                </a:solidFill>
              </a:defRPr>
            </a:lvl1pPr>
            <a:lvl2pPr marL="541900" indent="0" algn="ctr">
              <a:buNone/>
              <a:defRPr sz="2607"/>
            </a:lvl2pPr>
            <a:lvl3pPr marL="1083801" indent="0" algn="ctr">
              <a:buNone/>
              <a:defRPr sz="2607"/>
            </a:lvl3pPr>
            <a:lvl4pPr marL="1625701" indent="0" algn="ctr">
              <a:buNone/>
              <a:defRPr sz="2371"/>
            </a:lvl4pPr>
            <a:lvl5pPr marL="2167602" indent="0" algn="ctr">
              <a:buNone/>
              <a:defRPr sz="2371"/>
            </a:lvl5pPr>
            <a:lvl6pPr marL="2709503" indent="0" algn="ctr">
              <a:buNone/>
              <a:defRPr sz="2371"/>
            </a:lvl6pPr>
            <a:lvl7pPr marL="3251403" indent="0" algn="ctr">
              <a:buNone/>
              <a:defRPr sz="2371"/>
            </a:lvl7pPr>
            <a:lvl8pPr marL="3793304" indent="0" algn="ctr">
              <a:buNone/>
              <a:defRPr sz="2371"/>
            </a:lvl8pPr>
            <a:lvl9pPr marL="4335204" indent="0" algn="ctr">
              <a:buNone/>
              <a:defRPr sz="2371"/>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12/11/2024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1"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640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52477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8534" b="0" cap="all" baseline="0"/>
            </a:lvl1pPr>
          </a:lstStyle>
          <a:p>
            <a:r>
              <a:rPr lang="en-US" dirty="0"/>
              <a:t>Click to edit Master title style</a:t>
            </a:r>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607">
                <a:solidFill>
                  <a:schemeClr val="accent1"/>
                </a:solidFill>
              </a:defRPr>
            </a:lvl1pPr>
            <a:lvl2pPr marL="541900" indent="0">
              <a:buNone/>
              <a:defRPr sz="2133">
                <a:solidFill>
                  <a:schemeClr val="tx1">
                    <a:tint val="75000"/>
                  </a:schemeClr>
                </a:solidFill>
              </a:defRPr>
            </a:lvl2pPr>
            <a:lvl3pPr marL="1083801" indent="0">
              <a:buNone/>
              <a:defRPr sz="1896">
                <a:solidFill>
                  <a:schemeClr val="tx1">
                    <a:tint val="75000"/>
                  </a:schemeClr>
                </a:solidFill>
              </a:defRPr>
            </a:lvl3pPr>
            <a:lvl4pPr marL="1625701" indent="0">
              <a:buNone/>
              <a:defRPr sz="1659">
                <a:solidFill>
                  <a:schemeClr val="tx1">
                    <a:tint val="75000"/>
                  </a:schemeClr>
                </a:solidFill>
              </a:defRPr>
            </a:lvl4pPr>
            <a:lvl5pPr marL="2167602" indent="0">
              <a:buNone/>
              <a:defRPr sz="1659">
                <a:solidFill>
                  <a:schemeClr val="tx1">
                    <a:tint val="75000"/>
                  </a:schemeClr>
                </a:solidFill>
              </a:defRPr>
            </a:lvl5pPr>
            <a:lvl6pPr marL="2709503" indent="0">
              <a:buNone/>
              <a:defRPr sz="1659">
                <a:solidFill>
                  <a:schemeClr val="tx1">
                    <a:tint val="75000"/>
                  </a:schemeClr>
                </a:solidFill>
              </a:defRPr>
            </a:lvl6pPr>
            <a:lvl7pPr marL="3251403" indent="0">
              <a:buNone/>
              <a:defRPr sz="1659">
                <a:solidFill>
                  <a:schemeClr val="tx1">
                    <a:tint val="75000"/>
                  </a:schemeClr>
                </a:solidFill>
              </a:defRPr>
            </a:lvl7pPr>
            <a:lvl8pPr marL="3793304" indent="0">
              <a:buNone/>
              <a:defRPr sz="1659">
                <a:solidFill>
                  <a:schemeClr val="tx1">
                    <a:tint val="75000"/>
                  </a:schemeClr>
                </a:solidFill>
              </a:defRPr>
            </a:lvl8pPr>
            <a:lvl9pPr marL="4335204" indent="0">
              <a:buNone/>
              <a:defRPr sz="165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1"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751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43000" y="2057399"/>
            <a:ext cx="4754880" cy="402336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67612" y="2057400"/>
            <a:ext cx="4754880" cy="402336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6DFF08F-DC6B-4601-B491-B0F83F6DD2DA}"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688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21288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845" b="1"/>
            </a:lvl1pPr>
            <a:lvl2pPr marL="541900" indent="0">
              <a:buNone/>
              <a:defRPr sz="2371" b="1"/>
            </a:lvl2pPr>
            <a:lvl3pPr marL="1083801" indent="0">
              <a:buNone/>
              <a:defRPr sz="2133" b="1"/>
            </a:lvl3pPr>
            <a:lvl4pPr marL="1625701" indent="0">
              <a:buNone/>
              <a:defRPr sz="1896" b="1"/>
            </a:lvl4pPr>
            <a:lvl5pPr marL="2167602" indent="0">
              <a:buNone/>
              <a:defRPr sz="1896" b="1"/>
            </a:lvl5pPr>
            <a:lvl6pPr marL="2709503" indent="0">
              <a:buNone/>
              <a:defRPr sz="1896" b="1"/>
            </a:lvl6pPr>
            <a:lvl7pPr marL="3251403" indent="0">
              <a:buNone/>
              <a:defRPr sz="1896" b="1"/>
            </a:lvl7pPr>
            <a:lvl8pPr marL="3793304" indent="0">
              <a:buNone/>
              <a:defRPr sz="1896" b="1"/>
            </a:lvl8pPr>
            <a:lvl9pPr marL="4335204" indent="0">
              <a:buNone/>
              <a:defRPr sz="1896" b="1"/>
            </a:lvl9pPr>
          </a:lstStyle>
          <a:p>
            <a:pPr lvl="0"/>
            <a:r>
              <a:rPr lang="en-US" dirty="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845" b="1"/>
            </a:lvl1pPr>
            <a:lvl2pPr marL="541900" indent="0">
              <a:buNone/>
              <a:defRPr sz="2371" b="1"/>
            </a:lvl2pPr>
            <a:lvl3pPr marL="1083801" indent="0">
              <a:buNone/>
              <a:defRPr sz="2133" b="1"/>
            </a:lvl3pPr>
            <a:lvl4pPr marL="1625701" indent="0">
              <a:buNone/>
              <a:defRPr sz="1896" b="1"/>
            </a:lvl4pPr>
            <a:lvl5pPr marL="2167602" indent="0">
              <a:buNone/>
              <a:defRPr sz="1896" b="1"/>
            </a:lvl5pPr>
            <a:lvl6pPr marL="2709503" indent="0">
              <a:buNone/>
              <a:defRPr sz="1896" b="1"/>
            </a:lvl6pPr>
            <a:lvl7pPr marL="3251403" indent="0">
              <a:buNone/>
              <a:defRPr sz="1896" b="1"/>
            </a:lvl7pPr>
            <a:lvl8pPr marL="3793304" indent="0">
              <a:buNone/>
              <a:defRPr sz="1896" b="1"/>
            </a:lvl8pPr>
            <a:lvl9pPr marL="4335204" indent="0">
              <a:buNone/>
              <a:defRPr sz="1896" b="1"/>
            </a:lvl9pPr>
          </a:lstStyle>
          <a:p>
            <a:pPr lvl="0"/>
            <a:r>
              <a:rPr lang="en-US" dirty="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607"/>
            </a:lvl1pPr>
            <a:lvl2pPr>
              <a:defRPr sz="2371"/>
            </a:lvl2pPr>
            <a:lvl3pPr>
              <a:defRPr sz="2133"/>
            </a:lvl3pPr>
            <a:lvl4pPr>
              <a:defRPr sz="1896"/>
            </a:lvl4pPr>
            <a:lvl5pPr>
              <a:defRPr sz="1896"/>
            </a:lvl5pPr>
            <a:lvl6pPr>
              <a:defRPr sz="1896"/>
            </a:lvl6pPr>
            <a:lvl7pPr>
              <a:defRPr sz="1896"/>
            </a:lvl7pPr>
            <a:lvl8pPr>
              <a:defRPr sz="1896"/>
            </a:lvl8pPr>
            <a:lvl9pPr>
              <a:defRPr sz="189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6DFF08F-DC6B-4601-B491-B0F83F6DD2DA}" type="datetimeFigureOut">
              <a:rPr lang="en-US" dirty="0"/>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06855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2298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293490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741" b="0"/>
            </a:lvl1pPr>
          </a:lstStyle>
          <a:p>
            <a:r>
              <a:rPr lang="en-US" dirty="0"/>
              <a:t>Click to edit Master title style</a:t>
            </a:r>
          </a:p>
        </p:txBody>
      </p:sp>
      <p:sp>
        <p:nvSpPr>
          <p:cNvPr id="3" name="Content Placeholder 2"/>
          <p:cNvSpPr>
            <a:spLocks noGrp="1"/>
          </p:cNvSpPr>
          <p:nvPr>
            <p:ph idx="1"/>
          </p:nvPr>
        </p:nvSpPr>
        <p:spPr>
          <a:xfrm>
            <a:off x="5852159" y="1097280"/>
            <a:ext cx="5212080" cy="4663440"/>
          </a:xfrm>
        </p:spPr>
        <p:txBody>
          <a:bodyPr/>
          <a:lstStyle>
            <a:lvl1pPr>
              <a:defRPr sz="3793"/>
            </a:lvl1pPr>
            <a:lvl2pPr>
              <a:defRPr sz="3319"/>
            </a:lvl2pPr>
            <a:lvl3pPr>
              <a:defRPr sz="2845"/>
            </a:lvl3pPr>
            <a:lvl4pPr>
              <a:defRPr sz="2371"/>
            </a:lvl4pPr>
            <a:lvl5pPr>
              <a:defRPr sz="2371"/>
            </a:lvl5pPr>
            <a:lvl6pPr>
              <a:defRPr sz="2371"/>
            </a:lvl6pPr>
            <a:lvl7pPr>
              <a:defRPr sz="2371"/>
            </a:lvl7pPr>
            <a:lvl8pPr>
              <a:defRPr sz="2371"/>
            </a:lvl8pPr>
            <a:lvl9pPr>
              <a:defRPr sz="237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185"/>
              </a:spcBef>
              <a:buNone/>
              <a:defRPr sz="2015"/>
            </a:lvl1pPr>
            <a:lvl2pPr marL="541900" indent="0">
              <a:buNone/>
              <a:defRPr sz="1422"/>
            </a:lvl2pPr>
            <a:lvl3pPr marL="1083801" indent="0">
              <a:buNone/>
              <a:defRPr sz="1185"/>
            </a:lvl3pPr>
            <a:lvl4pPr marL="1625701" indent="0">
              <a:buNone/>
              <a:defRPr sz="1067"/>
            </a:lvl4pPr>
            <a:lvl5pPr marL="2167602" indent="0">
              <a:buNone/>
              <a:defRPr sz="1067"/>
            </a:lvl5pPr>
            <a:lvl6pPr marL="2709503" indent="0">
              <a:buNone/>
              <a:defRPr sz="1067"/>
            </a:lvl6pPr>
            <a:lvl7pPr marL="3251403" indent="0">
              <a:buNone/>
              <a:defRPr sz="1067"/>
            </a:lvl7pPr>
            <a:lvl8pPr marL="3793304" indent="0">
              <a:buNone/>
              <a:defRPr sz="1067"/>
            </a:lvl8pPr>
            <a:lvl9pPr marL="4335204" indent="0">
              <a:buNone/>
              <a:defRPr sz="1067"/>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3249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741" b="0"/>
            </a:lvl1pPr>
          </a:lstStyle>
          <a:p>
            <a:r>
              <a:rPr lang="en-US" dirty="0"/>
              <a:t>Click to edit Master title style</a:t>
            </a:r>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3319"/>
            </a:lvl1pPr>
            <a:lvl2pPr marL="541900" indent="0">
              <a:buNone/>
              <a:defRPr sz="3319"/>
            </a:lvl2pPr>
            <a:lvl3pPr marL="1083801" indent="0">
              <a:buNone/>
              <a:defRPr sz="2845"/>
            </a:lvl3pPr>
            <a:lvl4pPr marL="1625701" indent="0">
              <a:buNone/>
              <a:defRPr sz="2371"/>
            </a:lvl4pPr>
            <a:lvl5pPr marL="2167602" indent="0">
              <a:buNone/>
              <a:defRPr sz="2371"/>
            </a:lvl5pPr>
            <a:lvl6pPr marL="2709503" indent="0">
              <a:buNone/>
              <a:defRPr sz="2371"/>
            </a:lvl6pPr>
            <a:lvl7pPr marL="3251403" indent="0">
              <a:buNone/>
              <a:defRPr sz="2371"/>
            </a:lvl7pPr>
            <a:lvl8pPr marL="3793304" indent="0">
              <a:buNone/>
              <a:defRPr sz="2371"/>
            </a:lvl8pPr>
            <a:lvl9pPr marL="4335204" indent="0">
              <a:buNone/>
              <a:defRPr sz="2371"/>
            </a:lvl9pPr>
          </a:lstStyle>
          <a:p>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185"/>
              </a:spcBef>
              <a:buNone/>
              <a:defRPr sz="2015"/>
            </a:lvl1pPr>
            <a:lvl2pPr marL="541900" indent="0">
              <a:buNone/>
              <a:defRPr sz="1422"/>
            </a:lvl2pPr>
            <a:lvl3pPr marL="1083801" indent="0">
              <a:buNone/>
              <a:defRPr sz="1185"/>
            </a:lvl3pPr>
            <a:lvl4pPr marL="1625701" indent="0">
              <a:buNone/>
              <a:defRPr sz="1067"/>
            </a:lvl4pPr>
            <a:lvl5pPr marL="2167602" indent="0">
              <a:buNone/>
              <a:defRPr sz="1067"/>
            </a:lvl5pPr>
            <a:lvl6pPr marL="2709503" indent="0">
              <a:buNone/>
              <a:defRPr sz="1067"/>
            </a:lvl6pPr>
            <a:lvl7pPr marL="3251403" indent="0">
              <a:buNone/>
              <a:defRPr sz="1067"/>
            </a:lvl7pPr>
            <a:lvl8pPr marL="3793304" indent="0">
              <a:buNone/>
              <a:defRPr sz="1067"/>
            </a:lvl8pPr>
            <a:lvl9pPr marL="4335204" indent="0">
              <a:buNone/>
              <a:defRPr sz="1067"/>
            </a:lvl9pPr>
          </a:lstStyle>
          <a:p>
            <a:pPr lvl="0"/>
            <a:r>
              <a:rPr lang="en-US" dirty="0"/>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3047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14006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6DFF08F-DC6B-4601-B491-B0F83F6DD2DA}" type="datetimeFigureOut">
              <a:rPr lang="en-US" dirty="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0776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840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9831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51897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4997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53574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8530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101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12/11/2024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9049694"/>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3" r:id="rId14"/>
    <p:sldLayoutId id="2147483814" r:id="rId15"/>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1"/>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43001" y="2057400"/>
            <a:ext cx="9872871" cy="4038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42996" y="6223829"/>
            <a:ext cx="2329074" cy="365125"/>
          </a:xfrm>
          <a:prstGeom prst="rect">
            <a:avLst/>
          </a:prstGeom>
        </p:spPr>
        <p:txBody>
          <a:bodyPr vert="horz" lIns="91440" tIns="45720" rIns="91440" bIns="45720" rtlCol="0" anchor="ctr"/>
          <a:lstStyle>
            <a:lvl1pPr algn="l">
              <a:defRPr sz="1422">
                <a:solidFill>
                  <a:schemeClr val="accent1"/>
                </a:solidFill>
              </a:defRPr>
            </a:lvl1pPr>
          </a:lstStyle>
          <a:p>
            <a:fld id="{96DFF08F-DC6B-4601-B491-B0F83F6DD2DA}" type="datetimeFigureOut">
              <a:rPr lang="en-US" dirty="0"/>
              <a:pPr/>
              <a:t>12/11/2024</a:t>
            </a:fld>
            <a:endParaRPr lang="en-US" dirty="0"/>
          </a:p>
        </p:txBody>
      </p:sp>
      <p:sp>
        <p:nvSpPr>
          <p:cNvPr id="5" name="Footer Placeholder 4"/>
          <p:cNvSpPr>
            <a:spLocks noGrp="1"/>
          </p:cNvSpPr>
          <p:nvPr>
            <p:ph type="ftr" sz="quarter" idx="3"/>
          </p:nvPr>
        </p:nvSpPr>
        <p:spPr>
          <a:xfrm>
            <a:off x="3949148" y="6223829"/>
            <a:ext cx="4717774" cy="365125"/>
          </a:xfrm>
          <a:prstGeom prst="rect">
            <a:avLst/>
          </a:prstGeom>
        </p:spPr>
        <p:txBody>
          <a:bodyPr vert="horz" lIns="91440" tIns="45720" rIns="91440" bIns="45720" rtlCol="0" anchor="ctr"/>
          <a:lstStyle>
            <a:lvl1pPr algn="ctr">
              <a:defRPr sz="1422">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1" y="6223829"/>
            <a:ext cx="1706217" cy="365125"/>
          </a:xfrm>
          <a:prstGeom prst="rect">
            <a:avLst/>
          </a:prstGeom>
        </p:spPr>
        <p:txBody>
          <a:bodyPr vert="horz" lIns="91440" tIns="45720" rIns="91440" bIns="45720" rtlCol="0" anchor="ctr"/>
          <a:lstStyle>
            <a:lvl1pPr algn="r">
              <a:defRPr sz="1422">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8428745"/>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l" defTabSz="609630" rtl="0" eaLnBrk="1" latinLnBrk="0" hangingPunct="1">
        <a:lnSpc>
          <a:spcPct val="90000"/>
        </a:lnSpc>
        <a:spcBef>
          <a:spcPct val="0"/>
        </a:spcBef>
        <a:buNone/>
        <a:defRPr sz="2933" kern="1200">
          <a:solidFill>
            <a:schemeClr val="accent1"/>
          </a:solidFill>
          <a:latin typeface="+mj-lt"/>
          <a:ea typeface="+mj-ea"/>
          <a:cs typeface="+mj-cs"/>
        </a:defRPr>
      </a:lvl1pPr>
    </p:titleStyle>
    <p:bodyStyle>
      <a:lvl1pPr marL="152408" indent="-121926" algn="l" defTabSz="609630" rtl="0" eaLnBrk="1" latinLnBrk="0" hangingPunct="1">
        <a:lnSpc>
          <a:spcPct val="90000"/>
        </a:lnSpc>
        <a:spcBef>
          <a:spcPts val="933"/>
        </a:spcBef>
        <a:buClr>
          <a:schemeClr val="accent1"/>
        </a:buClr>
        <a:buSzPct val="80000"/>
        <a:buFont typeface="Corbel" pitchFamily="34" charset="0"/>
        <a:buChar char="•"/>
        <a:defRPr sz="1467" kern="1200">
          <a:solidFill>
            <a:schemeClr val="accent1"/>
          </a:solidFill>
          <a:latin typeface="+mn-lt"/>
          <a:ea typeface="+mn-ea"/>
          <a:cs typeface="+mn-cs"/>
        </a:defRPr>
      </a:lvl1pPr>
      <a:lvl2pPr marL="304815"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333" kern="1200">
          <a:solidFill>
            <a:schemeClr val="accent1"/>
          </a:solidFill>
          <a:latin typeface="+mn-lt"/>
          <a:ea typeface="+mn-ea"/>
          <a:cs typeface="+mn-cs"/>
        </a:defRPr>
      </a:lvl2pPr>
      <a:lvl3pPr marL="487704"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200" kern="1200">
          <a:solidFill>
            <a:schemeClr val="accent1"/>
          </a:solidFill>
          <a:latin typeface="+mn-lt"/>
          <a:ea typeface="+mn-ea"/>
          <a:cs typeface="+mn-cs"/>
        </a:defRPr>
      </a:lvl3pPr>
      <a:lvl4pPr marL="670594"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4pPr>
      <a:lvl5pPr marL="853483" indent="-121926"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5pPr>
      <a:lvl6pPr marL="106672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6pPr>
      <a:lvl7pPr marL="126673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7pPr>
      <a:lvl8pPr marL="146674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8pPr>
      <a:lvl9pPr marL="1666750" indent="-152408" algn="l" defTabSz="609630" rtl="0" eaLnBrk="1" latinLnBrk="0" hangingPunct="1">
        <a:lnSpc>
          <a:spcPct val="90000"/>
        </a:lnSpc>
        <a:spcBef>
          <a:spcPts val="133"/>
        </a:spcBef>
        <a:spcAft>
          <a:spcPts val="267"/>
        </a:spcAft>
        <a:buClr>
          <a:schemeClr val="accent1"/>
        </a:buClr>
        <a:buSzPct val="80000"/>
        <a:buFont typeface="Corbel" pitchFamily="34" charset="0"/>
        <a:buChar char="•"/>
        <a:defRPr sz="1067" kern="1200">
          <a:solidFill>
            <a:schemeClr val="accent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mailto:sussman@uchc.edu" TargetMode="External"/><Relationship Id="rId7" Type="http://schemas.openxmlformats.org/officeDocument/2006/relationships/hyperlink" Target="https://preventionportal.ctdata.org/" TargetMode="Externa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mailto:ogrady@uchc.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tatic1.squarespace.com/static/5d8b7b3eabff3c4f1954d802/t/66fbf88795ae165344964df3/1727789192330/ARPA_Substance+Use+Primary+Prevention+Resource+Assessment+Report_FINAL_.pdf" TargetMode="External"/><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hyperlink" Target="https://preventionportal.ctdata.org/" TargetMode="External"/><Relationship Id="rId5" Type="http://schemas.openxmlformats.org/officeDocument/2006/relationships/hyperlink" Target="https://www.ctdata.org/cpes-prevention-resource-assessment-map" TargetMode="External"/><Relationship Id="rId4" Type="http://schemas.openxmlformats.org/officeDocument/2006/relationships/hyperlink" Target="https://static1.squarespace.com/static/5d8b7b3eabff3c4f1954d802/t/66fbf8a38eb101495768dff0/1727789220009/Substance+Use+Primary+Prevention+Resource+Assessment+Directory_FINAL.pdf" TargetMode="External"/><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1D9D6-2977-ABCD-FDF8-51AFA5064E54}"/>
              </a:ext>
            </a:extLst>
          </p:cNvPr>
          <p:cNvSpPr>
            <a:spLocks noGrp="1"/>
          </p:cNvSpPr>
          <p:nvPr>
            <p:ph type="ctrTitle"/>
          </p:nvPr>
        </p:nvSpPr>
        <p:spPr>
          <a:xfrm>
            <a:off x="6195604" y="1946967"/>
            <a:ext cx="5215346" cy="1807844"/>
          </a:xfrm>
        </p:spPr>
        <p:txBody>
          <a:bodyPr/>
          <a:lstStyle/>
          <a:p>
            <a:r>
              <a:rPr lang="en-US" sz="4400" dirty="0">
                <a:solidFill>
                  <a:srgbClr val="002060"/>
                </a:solidFill>
                <a:latin typeface="Calibri"/>
                <a:ea typeface="Calibri"/>
                <a:cs typeface="Calibri"/>
              </a:rPr>
              <a:t>Connecticut Substance Use  Prevention Resource Assessment</a:t>
            </a:r>
          </a:p>
        </p:txBody>
      </p:sp>
      <p:sp>
        <p:nvSpPr>
          <p:cNvPr id="3" name="TextBox 2">
            <a:extLst>
              <a:ext uri="{FF2B5EF4-FFF2-40B4-BE49-F238E27FC236}">
                <a16:creationId xmlns:a16="http://schemas.microsoft.com/office/drawing/2014/main" id="{C0E22D4D-5768-C553-37F0-4A78D23DE82D}"/>
              </a:ext>
            </a:extLst>
          </p:cNvPr>
          <p:cNvSpPr txBox="1"/>
          <p:nvPr/>
        </p:nvSpPr>
        <p:spPr>
          <a:xfrm>
            <a:off x="6195604" y="4525046"/>
            <a:ext cx="4596221" cy="830997"/>
          </a:xfrm>
          <a:prstGeom prst="rect">
            <a:avLst/>
          </a:prstGeom>
          <a:noFill/>
        </p:spPr>
        <p:txBody>
          <a:bodyPr wrap="square" lIns="91440" tIns="45720" rIns="91440" bIns="45720" rtlCol="0" anchor="t">
            <a:spAutoFit/>
          </a:bodyPr>
          <a:lstStyle/>
          <a:p>
            <a:r>
              <a:rPr lang="en-US" sz="2400" b="1" dirty="0">
                <a:solidFill>
                  <a:srgbClr val="002060"/>
                </a:solidFill>
                <a:latin typeface="Calibri"/>
                <a:ea typeface="Calibri"/>
                <a:cs typeface="Calibri"/>
              </a:rPr>
              <a:t>DMHAS Resource Links Meeting</a:t>
            </a:r>
          </a:p>
          <a:p>
            <a:r>
              <a:rPr lang="en-US" sz="2400" b="1" dirty="0">
                <a:solidFill>
                  <a:srgbClr val="002060"/>
                </a:solidFill>
                <a:latin typeface="Calibri"/>
                <a:ea typeface="Calibri"/>
                <a:cs typeface="Calibri"/>
              </a:rPr>
              <a:t>December 11, 2024</a:t>
            </a:r>
          </a:p>
        </p:txBody>
      </p:sp>
      <p:sp>
        <p:nvSpPr>
          <p:cNvPr id="4" name="Freeform 5">
            <a:extLst>
              <a:ext uri="{FF2B5EF4-FFF2-40B4-BE49-F238E27FC236}">
                <a16:creationId xmlns:a16="http://schemas.microsoft.com/office/drawing/2014/main" id="{2BC63B2B-1DD7-44DD-D3A5-738D5F40C307}"/>
              </a:ext>
            </a:extLst>
          </p:cNvPr>
          <p:cNvSpPr>
            <a:spLocks noChangeAspect="1"/>
          </p:cNvSpPr>
          <p:nvPr/>
        </p:nvSpPr>
        <p:spPr>
          <a:xfrm>
            <a:off x="9961741" y="5693801"/>
            <a:ext cx="1763981" cy="801809"/>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5" descr="Six pins pointed on several spots on a road map">
            <a:extLst>
              <a:ext uri="{FF2B5EF4-FFF2-40B4-BE49-F238E27FC236}">
                <a16:creationId xmlns:a16="http://schemas.microsoft.com/office/drawing/2014/main" id="{8C3F9EF5-ACBF-3A35-F59E-A525566EFA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244" y="2083982"/>
            <a:ext cx="4655217" cy="3102721"/>
          </a:xfrm>
          <a:prstGeom prst="rect">
            <a:avLst/>
          </a:prstGeom>
        </p:spPr>
      </p:pic>
      <p:pic>
        <p:nvPicPr>
          <p:cNvPr id="7" name="Picture 6" descr="A blue circle with a black and white logo&#10;&#10;Description automatically generated">
            <a:extLst>
              <a:ext uri="{FF2B5EF4-FFF2-40B4-BE49-F238E27FC236}">
                <a16:creationId xmlns:a16="http://schemas.microsoft.com/office/drawing/2014/main" id="{AA92049A-6818-324B-6CC2-4FDA4495B6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7928" y="428210"/>
            <a:ext cx="1867794" cy="950828"/>
          </a:xfrm>
          <a:prstGeom prst="rect">
            <a:avLst/>
          </a:prstGeom>
        </p:spPr>
      </p:pic>
    </p:spTree>
    <p:extLst>
      <p:ext uri="{BB962C8B-B14F-4D97-AF65-F5344CB8AC3E}">
        <p14:creationId xmlns:p14="http://schemas.microsoft.com/office/powerpoint/2010/main" val="3390304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a:extLst>
              <a:ext uri="{FF2B5EF4-FFF2-40B4-BE49-F238E27FC236}">
                <a16:creationId xmlns:a16="http://schemas.microsoft.com/office/drawing/2014/main" id="{331F2676-ED9C-AF9A-AC22-5BE1C76BA0AD}"/>
              </a:ext>
            </a:extLst>
          </p:cNvPr>
          <p:cNvSpPr txBox="1"/>
          <p:nvPr/>
        </p:nvSpPr>
        <p:spPr>
          <a:xfrm>
            <a:off x="609600" y="11173"/>
            <a:ext cx="9492752" cy="967252"/>
          </a:xfrm>
          <a:prstGeom prst="rect">
            <a:avLst/>
          </a:prstGeom>
          <a:noFill/>
          <a:ln cap="flat">
            <a:noFill/>
          </a:ln>
        </p:spPr>
        <p:txBody>
          <a:bodyPr vert="horz" wrap="square" lIns="0" tIns="0" rIns="0" bIns="0" anchor="t" anchorCtr="0" compatLnSpc="1">
            <a:spAutoFit/>
          </a:bodyPr>
          <a:lstStyle/>
          <a:p>
            <a:pPr defTabSz="609630">
              <a:lnSpc>
                <a:spcPts val="8587"/>
              </a:lnSpc>
              <a:defRPr sz="1800" b="0" i="0" u="none" strike="noStrike" kern="0" cap="none" spc="0" baseline="0">
                <a:solidFill>
                  <a:srgbClr val="000000"/>
                </a:solidFill>
                <a:uFillTx/>
              </a:defRPr>
            </a:pPr>
            <a:r>
              <a:rPr lang="en-US" sz="4800" b="1" dirty="0">
                <a:solidFill>
                  <a:srgbClr val="002060"/>
                </a:solidFill>
                <a:latin typeface="Arial"/>
                <a:cs typeface="Arial"/>
              </a:rPr>
              <a:t>Considerations</a:t>
            </a:r>
          </a:p>
        </p:txBody>
      </p:sp>
      <p:sp>
        <p:nvSpPr>
          <p:cNvPr id="4" name="TextBox 4">
            <a:extLst>
              <a:ext uri="{FF2B5EF4-FFF2-40B4-BE49-F238E27FC236}">
                <a16:creationId xmlns:a16="http://schemas.microsoft.com/office/drawing/2014/main" id="{EBE6F26B-4C8E-7157-D9C9-954805B9C1DD}"/>
              </a:ext>
            </a:extLst>
          </p:cNvPr>
          <p:cNvSpPr txBox="1"/>
          <p:nvPr/>
        </p:nvSpPr>
        <p:spPr>
          <a:xfrm>
            <a:off x="406399" y="1407975"/>
            <a:ext cx="5181600" cy="4925259"/>
          </a:xfrm>
          <a:prstGeom prst="rect">
            <a:avLst/>
          </a:prstGeom>
          <a:noFill/>
          <a:ln cap="flat">
            <a:noFill/>
          </a:ln>
        </p:spPr>
        <p:txBody>
          <a:bodyPr vert="horz" wrap="square" lIns="0" tIns="0" rIns="0" bIns="0" anchor="t" anchorCtr="0" compatLnSpc="1">
            <a:spAutoFit/>
          </a:bodyPr>
          <a:lstStyle/>
          <a:p>
            <a:pPr algn="ctr" defTabSz="609630">
              <a:spcBef>
                <a:spcPts val="733"/>
              </a:spcBef>
              <a:spcAft>
                <a:spcPts val="800"/>
              </a:spcAft>
              <a:defRPr sz="1800" b="0" i="0" u="none" strike="noStrike" kern="0" cap="none" spc="0" baseline="0">
                <a:solidFill>
                  <a:srgbClr val="000000"/>
                </a:solidFill>
                <a:uFillTx/>
              </a:defRPr>
            </a:pPr>
            <a:r>
              <a:rPr lang="en-US" sz="2933" cap="all" spc="100" dirty="0">
                <a:solidFill>
                  <a:srgbClr val="F79646"/>
                </a:solidFill>
                <a:latin typeface="Arial" pitchFamily="34"/>
                <a:cs typeface="Arial" pitchFamily="34"/>
              </a:rPr>
              <a:t>Strengths</a:t>
            </a:r>
          </a:p>
          <a:p>
            <a:pPr marL="381019" indent="-381019" defTabSz="609630">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Statewide view of prevention landscape.</a:t>
            </a: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Triangulation of data.</a:t>
            </a:r>
          </a:p>
          <a:p>
            <a:pPr marL="590565" lvl="1" indent="-285750" defTabSz="609630">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Calibri"/>
                <a:cs typeface="Arial" pitchFamily="34"/>
              </a:rPr>
              <a:t>Use of multi-method approaches and sources.</a:t>
            </a:r>
          </a:p>
          <a:p>
            <a:pPr defTabSz="609630">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Strong relationship between the lead agency (CPES) and CT ATOD prevention program and service agencies helped to obtain a 100% response rate for the RBHAO survey and an 81% response rate for the LPC survey.</a:t>
            </a: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Calibri"/>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Calibri"/>
                <a:cs typeface="Arial" pitchFamily="34"/>
              </a:rPr>
              <a:t>Outreach efforts resulted in most to date contact information for LPCs, which can be shared with prevention partners.</a:t>
            </a:r>
            <a:endParaRPr lang="en-US" sz="2667" dirty="0">
              <a:solidFill>
                <a:srgbClr val="002060"/>
              </a:solidFill>
              <a:latin typeface="Calibri"/>
              <a:ea typeface="Calibri"/>
              <a:cs typeface="Calibri"/>
            </a:endParaRPr>
          </a:p>
        </p:txBody>
      </p:sp>
      <p:sp>
        <p:nvSpPr>
          <p:cNvPr id="5" name="TextBox 4">
            <a:extLst>
              <a:ext uri="{FF2B5EF4-FFF2-40B4-BE49-F238E27FC236}">
                <a16:creationId xmlns:a16="http://schemas.microsoft.com/office/drawing/2014/main" id="{59CDD496-A3BE-EE32-72A6-2C24C907DAC2}"/>
              </a:ext>
            </a:extLst>
          </p:cNvPr>
          <p:cNvSpPr txBox="1"/>
          <p:nvPr/>
        </p:nvSpPr>
        <p:spPr>
          <a:xfrm>
            <a:off x="5994398" y="1407975"/>
            <a:ext cx="5592061" cy="5047857"/>
          </a:xfrm>
          <a:prstGeom prst="rect">
            <a:avLst/>
          </a:prstGeom>
          <a:noFill/>
          <a:ln cap="flat">
            <a:noFill/>
          </a:ln>
        </p:spPr>
        <p:txBody>
          <a:bodyPr vert="horz" wrap="square" lIns="0" tIns="0" rIns="0" bIns="0" anchor="t" anchorCtr="0" compatLnSpc="1">
            <a:spAutoFit/>
          </a:bodyPr>
          <a:lstStyle/>
          <a:p>
            <a:pPr algn="ctr" defTabSz="609630">
              <a:spcBef>
                <a:spcPts val="733"/>
              </a:spcBef>
              <a:spcAft>
                <a:spcPts val="800"/>
              </a:spcAft>
              <a:defRPr sz="1800" b="0" i="0" u="none" strike="noStrike" kern="0" cap="none" spc="0" baseline="0">
                <a:solidFill>
                  <a:srgbClr val="000000"/>
                </a:solidFill>
                <a:uFillTx/>
              </a:defRPr>
            </a:pPr>
            <a:r>
              <a:rPr lang="en-US" sz="2933" cap="all" spc="100" dirty="0">
                <a:solidFill>
                  <a:srgbClr val="F79646"/>
                </a:solidFill>
                <a:latin typeface="Arial" pitchFamily="34"/>
                <a:cs typeface="Arial" pitchFamily="34"/>
              </a:rPr>
              <a:t>Limitations</a:t>
            </a: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Verdana"/>
                <a:cs typeface="Arial" pitchFamily="34"/>
              </a:rPr>
              <a:t>Missing prevention strategy data for some towns, especially those with smaller or more isolated communities and those with fewer prevention resources. </a:t>
            </a:r>
          </a:p>
          <a:p>
            <a:pPr marL="590565" lvl="1" indent="-285750" defTabSz="609630">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These gaps may result in underestimations of prevention resources or may reflect limited capacity in some areas.</a:t>
            </a:r>
            <a:endParaRPr lang="en-US" sz="1600" strike="sngStrike" dirty="0">
              <a:solidFill>
                <a:srgbClr val="002060"/>
              </a:solidFill>
              <a:latin typeface="Arial" pitchFamily="34"/>
              <a:ea typeface="Verdana"/>
              <a:cs typeface="Arial" pitchFamily="34"/>
            </a:endParaRPr>
          </a:p>
          <a:p>
            <a:pPr marL="381019" indent="-381019" defTabSz="609630">
              <a:buSzPct val="100000"/>
              <a:buFont typeface="Arial" pitchFamily="34"/>
              <a:buChar char="•"/>
              <a:defRPr sz="1800" b="0" i="0" u="none" strike="noStrike" kern="0" cap="none" spc="0" baseline="0">
                <a:solidFill>
                  <a:srgbClr val="000000"/>
                </a:solidFill>
                <a:uFillTx/>
              </a:defRPr>
            </a:pPr>
            <a:endParaRPr lang="en-US" sz="1867" dirty="0">
              <a:solidFill>
                <a:srgbClr val="002060"/>
              </a:solidFill>
              <a:latin typeface="Arial" pitchFamily="34"/>
              <a:ea typeface="Verdana"/>
              <a:cs typeface="Arial" pitchFamily="34"/>
            </a:endParaRPr>
          </a:p>
          <a:p>
            <a:pPr marL="381019" indent="-381019" defTabSz="609630">
              <a:spcAft>
                <a:spcPts val="800"/>
              </a:spcAft>
              <a:buSzPct val="100000"/>
              <a:buFont typeface="Arial" pitchFamily="34"/>
              <a:buChar char="•"/>
              <a:defRPr sz="1800" b="0" i="0" u="none" strike="noStrike" kern="0" cap="none" spc="0" baseline="0">
                <a:solidFill>
                  <a:srgbClr val="000000"/>
                </a:solidFill>
                <a:uFillTx/>
              </a:defRPr>
            </a:pPr>
            <a:r>
              <a:rPr lang="en-US" sz="1867" dirty="0">
                <a:solidFill>
                  <a:srgbClr val="002060"/>
                </a:solidFill>
                <a:latin typeface="Arial" pitchFamily="34"/>
                <a:ea typeface="Verdana"/>
                <a:cs typeface="Arial" pitchFamily="34"/>
              </a:rPr>
              <a:t>Cross-sectional nature of the survey data</a:t>
            </a:r>
          </a:p>
          <a:p>
            <a:pPr marL="685834" lvl="1" indent="-381019" defTabSz="609630">
              <a:spcAft>
                <a:spcPts val="800"/>
              </a:spcAft>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LPC prevention programs and services and are dependent on DMHAS funding and by a voluntary funding application process.</a:t>
            </a:r>
          </a:p>
          <a:p>
            <a:pPr marL="685834" lvl="1" indent="-381019" defTabSz="609630">
              <a:spcAft>
                <a:spcPts val="800"/>
              </a:spcAft>
              <a:buSzPct val="100000"/>
              <a:buFont typeface="Arial" panose="020B0604020202020204" pitchFamily="34" charset="0"/>
              <a:buChar char="•"/>
              <a:defRPr sz="1800" b="0" i="0" u="none" strike="noStrike" kern="0" cap="none" spc="0" baseline="0">
                <a:solidFill>
                  <a:srgbClr val="000000"/>
                </a:solidFill>
                <a:uFillTx/>
              </a:defRPr>
            </a:pPr>
            <a:r>
              <a:rPr lang="en-US" sz="1600" dirty="0">
                <a:solidFill>
                  <a:srgbClr val="002060"/>
                </a:solidFill>
                <a:latin typeface="Arial" pitchFamily="34"/>
                <a:ea typeface="Verdana"/>
                <a:cs typeface="Arial" pitchFamily="34"/>
              </a:rPr>
              <a:t>Findings from the LPC survey represent a single point-in-time (Aug-Dec 2023) and are subject to change over time, especially for towns with no other funding sources.</a:t>
            </a:r>
            <a:endParaRPr lang="en-US" sz="1600" dirty="0">
              <a:solidFill>
                <a:srgbClr val="002060"/>
              </a:solidFill>
              <a:latin typeface="Arial" pitchFamily="34"/>
              <a:cs typeface="Arial" pitchFamily="34"/>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B776-BD37-AE86-64D1-9F8E3CF948B0}"/>
              </a:ext>
            </a:extLst>
          </p:cNvPr>
          <p:cNvSpPr>
            <a:spLocks noGrp="1"/>
          </p:cNvSpPr>
          <p:nvPr>
            <p:ph type="ctrTitle"/>
          </p:nvPr>
        </p:nvSpPr>
        <p:spPr/>
        <p:txBody>
          <a:bodyPr/>
          <a:lstStyle/>
          <a:p>
            <a:r>
              <a:rPr lang="en-US" dirty="0">
                <a:solidFill>
                  <a:srgbClr val="002060"/>
                </a:solidFill>
                <a:latin typeface="Calibri"/>
                <a:ea typeface="Calibri"/>
                <a:cs typeface="Calibri"/>
              </a:rPr>
              <a:t>Key Findings</a:t>
            </a:r>
          </a:p>
        </p:txBody>
      </p:sp>
      <p:sp>
        <p:nvSpPr>
          <p:cNvPr id="3" name="Freeform 5">
            <a:extLst>
              <a:ext uri="{FF2B5EF4-FFF2-40B4-BE49-F238E27FC236}">
                <a16:creationId xmlns:a16="http://schemas.microsoft.com/office/drawing/2014/main" id="{B1A73E9B-7929-1052-369F-F8B2E59EE9B4}"/>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39967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8086EF75-15ED-61D1-E115-104F8542D572}"/>
              </a:ext>
            </a:extLst>
          </p:cNvPr>
          <p:cNvGraphicFramePr>
            <a:graphicFrameLocks noGrp="1"/>
          </p:cNvGraphicFramePr>
          <p:nvPr>
            <p:extLst>
              <p:ext uri="{D42A27DB-BD31-4B8C-83A1-F6EECF244321}">
                <p14:modId xmlns:p14="http://schemas.microsoft.com/office/powerpoint/2010/main" val="2610982934"/>
              </p:ext>
            </p:extLst>
          </p:nvPr>
        </p:nvGraphicFramePr>
        <p:xfrm>
          <a:off x="-5439" y="554876"/>
          <a:ext cx="12197439" cy="6303124"/>
        </p:xfrm>
        <a:graphic>
          <a:graphicData uri="http://schemas.openxmlformats.org/drawingml/2006/table">
            <a:tbl>
              <a:tblPr firstRow="1" firstCol="1" bandRow="1">
                <a:tableStyleId>{5C22544A-7EE6-4342-B048-85BDC9FD1C3A}</a:tableStyleId>
              </a:tblPr>
              <a:tblGrid>
                <a:gridCol w="3368051">
                  <a:extLst>
                    <a:ext uri="{9D8B030D-6E8A-4147-A177-3AD203B41FA5}">
                      <a16:colId xmlns:a16="http://schemas.microsoft.com/office/drawing/2014/main" val="669022306"/>
                    </a:ext>
                  </a:extLst>
                </a:gridCol>
                <a:gridCol w="2817889">
                  <a:extLst>
                    <a:ext uri="{9D8B030D-6E8A-4147-A177-3AD203B41FA5}">
                      <a16:colId xmlns:a16="http://schemas.microsoft.com/office/drawing/2014/main" val="3434538433"/>
                    </a:ext>
                  </a:extLst>
                </a:gridCol>
                <a:gridCol w="3126516">
                  <a:extLst>
                    <a:ext uri="{9D8B030D-6E8A-4147-A177-3AD203B41FA5}">
                      <a16:colId xmlns:a16="http://schemas.microsoft.com/office/drawing/2014/main" val="2936807667"/>
                    </a:ext>
                  </a:extLst>
                </a:gridCol>
                <a:gridCol w="2884983">
                  <a:extLst>
                    <a:ext uri="{9D8B030D-6E8A-4147-A177-3AD203B41FA5}">
                      <a16:colId xmlns:a16="http://schemas.microsoft.com/office/drawing/2014/main" val="3080780652"/>
                    </a:ext>
                  </a:extLst>
                </a:gridCol>
              </a:tblGrid>
              <a:tr h="444055">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Organization</a:t>
                      </a:r>
                      <a:endParaRPr lang="en-US" sz="16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Core Functions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Prevention Target Population(s)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a:spcAft>
                          <a:spcPts val="600"/>
                        </a:spcAft>
                      </a:pPr>
                      <a:r>
                        <a:rPr lang="en-US" sz="1600" b="1" dirty="0">
                          <a:solidFill>
                            <a:srgbClr val="000000"/>
                          </a:solidFill>
                          <a:effectLst/>
                          <a:latin typeface="Calibri"/>
                          <a:ea typeface="Times New Roman" panose="02020603050405020304" pitchFamily="18" charset="0"/>
                          <a:cs typeface="Calibri"/>
                        </a:rPr>
                        <a:t>Settings</a:t>
                      </a:r>
                      <a:endParaRPr lang="en-US" sz="160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3879404775"/>
                  </a:ext>
                </a:extLst>
              </a:tr>
              <a:tr h="1159479">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Department of Mental Health and Addiction Services – Prevention and Health Promotion Division (DMHAS PHP)</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Substance Use Prevention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Health Promotion</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Clinic</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0142416"/>
                  </a:ext>
                </a:extLst>
              </a:tr>
              <a:tr h="1221152">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DMHAS Center for Prevention Evaluation and Statistics (CPES) at UConn Health</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Evaluation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Data Collection and Dissemination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Data Capacity Building</a:t>
                      </a:r>
                      <a:endParaRPr lang="en-US" sz="1600" b="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6353257"/>
                  </a:ext>
                </a:extLst>
              </a:tr>
              <a:tr h="1048466">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CT Clearinghouse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Information Dissemination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Education</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Social Marketing</a:t>
                      </a:r>
                      <a:endParaRPr lang="en-US" sz="1600" b="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Young Adults</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7146167"/>
                  </a:ext>
                </a:extLst>
              </a:tr>
              <a:tr h="727758">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Governor’s Prevention Partnership (GPP)</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 Empowerment</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Mentoring</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1404266"/>
                  </a:ext>
                </a:extLst>
              </a:tr>
              <a:tr h="962121">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State Education Resource Center (SERC)</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Prevention Curriculum</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DEI/Cultural Competency</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Youth</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School</a:t>
                      </a:r>
                      <a:endParaRPr lang="en-US" sz="1600" b="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89898794"/>
                  </a:ext>
                </a:extLst>
              </a:tr>
              <a:tr h="740093">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Prevention Training and Technical Assistance Service Center (TTASC)</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Training/TA</a:t>
                      </a:r>
                      <a:endParaRPr lang="en-US" sz="1600" b="0" dirty="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Workforce Development</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Adults</a:t>
                      </a:r>
                      <a:endParaRPr lang="en-US" sz="1600" b="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spcAft>
                          <a:spcPts val="600"/>
                        </a:spcAft>
                      </a:pPr>
                      <a:r>
                        <a:rPr lang="en-US" sz="1600" b="0" dirty="0">
                          <a:solidFill>
                            <a:srgbClr val="002060"/>
                          </a:solidFill>
                          <a:effectLst/>
                          <a:latin typeface="Calibri"/>
                          <a:ea typeface="Times New Roman" panose="02020603050405020304" pitchFamily="18" charset="0"/>
                          <a:cs typeface="Calibri"/>
                        </a:rPr>
                        <a:t>Community</a:t>
                      </a:r>
                      <a:endParaRPr lang="en-US" sz="1600" b="0" dirty="0">
                        <a:solidFill>
                          <a:srgbClr val="002060"/>
                        </a:solidFill>
                        <a:effectLst/>
                        <a:latin typeface="Calibri"/>
                        <a:cs typeface="Calibri"/>
                      </a:endParaRPr>
                    </a:p>
                    <a:p>
                      <a:pPr algn="ctr">
                        <a:spcAft>
                          <a:spcPts val="600"/>
                        </a:spcAft>
                      </a:pPr>
                      <a:r>
                        <a:rPr lang="en-US" sz="1600" b="0" dirty="0">
                          <a:solidFill>
                            <a:srgbClr val="002060"/>
                          </a:solidFill>
                          <a:effectLst/>
                          <a:latin typeface="Calibri"/>
                          <a:ea typeface="Times New Roman" panose="02020603050405020304" pitchFamily="18" charset="0"/>
                          <a:cs typeface="Calibri"/>
                        </a:rPr>
                        <a:t>Online</a:t>
                      </a:r>
                      <a:endParaRPr lang="en-US" sz="1600" b="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0945866"/>
                  </a:ext>
                </a:extLst>
              </a:tr>
            </a:tbl>
          </a:graphicData>
        </a:graphic>
      </p:graphicFrame>
      <p:sp>
        <p:nvSpPr>
          <p:cNvPr id="2" name="Title 1">
            <a:extLst>
              <a:ext uri="{FF2B5EF4-FFF2-40B4-BE49-F238E27FC236}">
                <a16:creationId xmlns:a16="http://schemas.microsoft.com/office/drawing/2014/main" id="{1AEE30C5-208D-1A5E-B1E8-6DD16FC14F61}"/>
              </a:ext>
            </a:extLst>
          </p:cNvPr>
          <p:cNvSpPr txBox="1">
            <a:spLocks/>
          </p:cNvSpPr>
          <p:nvPr/>
        </p:nvSpPr>
        <p:spPr>
          <a:xfrm>
            <a:off x="315222" y="0"/>
            <a:ext cx="10562044" cy="699591"/>
          </a:xfrm>
          <a:prstGeom prst="rect">
            <a:avLst/>
          </a:prstGeom>
        </p:spPr>
        <p:txBody>
          <a:bodyPr vert="horz" lIns="91440" tIns="45720" rIns="91440" bIns="45720" rtlCol="0" anchor="ctr">
            <a:normAutofit/>
          </a:bodyPr>
          <a:lstStyle>
            <a:lvl1pPr algn="l" defTabSz="609630" rtl="0" eaLnBrk="1" latinLnBrk="0" hangingPunct="1">
              <a:lnSpc>
                <a:spcPct val="90000"/>
              </a:lnSpc>
              <a:spcBef>
                <a:spcPct val="0"/>
              </a:spcBef>
              <a:buNone/>
              <a:defRPr sz="2933" kern="1200">
                <a:solidFill>
                  <a:schemeClr val="accent1"/>
                </a:solidFill>
                <a:latin typeface="+mj-lt"/>
                <a:ea typeface="+mj-ea"/>
                <a:cs typeface="+mj-cs"/>
              </a:defRPr>
            </a:lvl1pPr>
          </a:lstStyle>
          <a:p>
            <a:r>
              <a:rPr lang="en-US" b="1" dirty="0">
                <a:solidFill>
                  <a:srgbClr val="002060"/>
                </a:solidFill>
                <a:latin typeface="Calibri"/>
                <a:ea typeface="Calibri"/>
                <a:cs typeface="Calibri"/>
              </a:rPr>
              <a:t>State-Level: DHMAS Resource Links</a:t>
            </a:r>
          </a:p>
        </p:txBody>
      </p:sp>
      <p:pic>
        <p:nvPicPr>
          <p:cNvPr id="4" name="Picture 3">
            <a:extLst>
              <a:ext uri="{FF2B5EF4-FFF2-40B4-BE49-F238E27FC236}">
                <a16:creationId xmlns:a16="http://schemas.microsoft.com/office/drawing/2014/main" id="{FB42926F-7053-3A35-0617-62D2F0951D2D}"/>
              </a:ext>
            </a:extLst>
          </p:cNvPr>
          <p:cNvPicPr>
            <a:picLocks noChangeAspect="1"/>
          </p:cNvPicPr>
          <p:nvPr/>
        </p:nvPicPr>
        <p:blipFill>
          <a:blip r:embed="rId3"/>
          <a:stretch>
            <a:fillRect/>
          </a:stretch>
        </p:blipFill>
        <p:spPr>
          <a:xfrm>
            <a:off x="10791133" y="0"/>
            <a:ext cx="1218440" cy="554876"/>
          </a:xfrm>
          <a:prstGeom prst="rect">
            <a:avLst/>
          </a:prstGeom>
        </p:spPr>
      </p:pic>
    </p:spTree>
    <p:extLst>
      <p:ext uri="{BB962C8B-B14F-4D97-AF65-F5344CB8AC3E}">
        <p14:creationId xmlns:p14="http://schemas.microsoft.com/office/powerpoint/2010/main" val="181611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D7F693C-6D60-5F81-5F47-AD302F3AA389}"/>
              </a:ext>
            </a:extLst>
          </p:cNvPr>
          <p:cNvGraphicFramePr>
            <a:graphicFrameLocks noGrp="1"/>
          </p:cNvGraphicFramePr>
          <p:nvPr>
            <p:extLst>
              <p:ext uri="{D42A27DB-BD31-4B8C-83A1-F6EECF244321}">
                <p14:modId xmlns:p14="http://schemas.microsoft.com/office/powerpoint/2010/main" val="155829271"/>
              </p:ext>
            </p:extLst>
          </p:nvPr>
        </p:nvGraphicFramePr>
        <p:xfrm>
          <a:off x="0" y="75289"/>
          <a:ext cx="12191993" cy="6707422"/>
        </p:xfrm>
        <a:graphic>
          <a:graphicData uri="http://schemas.openxmlformats.org/drawingml/2006/table">
            <a:tbl>
              <a:tblPr firstRow="1" firstCol="1" bandRow="1">
                <a:tableStyleId>{5C22544A-7EE6-4342-B048-85BDC9FD1C3A}</a:tableStyleId>
              </a:tblPr>
              <a:tblGrid>
                <a:gridCol w="1108363">
                  <a:extLst>
                    <a:ext uri="{9D8B030D-6E8A-4147-A177-3AD203B41FA5}">
                      <a16:colId xmlns:a16="http://schemas.microsoft.com/office/drawing/2014/main" val="3270048285"/>
                    </a:ext>
                  </a:extLst>
                </a:gridCol>
                <a:gridCol w="1108363">
                  <a:extLst>
                    <a:ext uri="{9D8B030D-6E8A-4147-A177-3AD203B41FA5}">
                      <a16:colId xmlns:a16="http://schemas.microsoft.com/office/drawing/2014/main" val="3225635401"/>
                    </a:ext>
                  </a:extLst>
                </a:gridCol>
                <a:gridCol w="1108363">
                  <a:extLst>
                    <a:ext uri="{9D8B030D-6E8A-4147-A177-3AD203B41FA5}">
                      <a16:colId xmlns:a16="http://schemas.microsoft.com/office/drawing/2014/main" val="678066751"/>
                    </a:ext>
                  </a:extLst>
                </a:gridCol>
                <a:gridCol w="1108363">
                  <a:extLst>
                    <a:ext uri="{9D8B030D-6E8A-4147-A177-3AD203B41FA5}">
                      <a16:colId xmlns:a16="http://schemas.microsoft.com/office/drawing/2014/main" val="2794102720"/>
                    </a:ext>
                  </a:extLst>
                </a:gridCol>
                <a:gridCol w="1108363">
                  <a:extLst>
                    <a:ext uri="{9D8B030D-6E8A-4147-A177-3AD203B41FA5}">
                      <a16:colId xmlns:a16="http://schemas.microsoft.com/office/drawing/2014/main" val="2635426958"/>
                    </a:ext>
                  </a:extLst>
                </a:gridCol>
                <a:gridCol w="1108363">
                  <a:extLst>
                    <a:ext uri="{9D8B030D-6E8A-4147-A177-3AD203B41FA5}">
                      <a16:colId xmlns:a16="http://schemas.microsoft.com/office/drawing/2014/main" val="2227048233"/>
                    </a:ext>
                  </a:extLst>
                </a:gridCol>
                <a:gridCol w="1108363">
                  <a:extLst>
                    <a:ext uri="{9D8B030D-6E8A-4147-A177-3AD203B41FA5}">
                      <a16:colId xmlns:a16="http://schemas.microsoft.com/office/drawing/2014/main" val="4132608953"/>
                    </a:ext>
                  </a:extLst>
                </a:gridCol>
                <a:gridCol w="1108363">
                  <a:extLst>
                    <a:ext uri="{9D8B030D-6E8A-4147-A177-3AD203B41FA5}">
                      <a16:colId xmlns:a16="http://schemas.microsoft.com/office/drawing/2014/main" val="2001116561"/>
                    </a:ext>
                  </a:extLst>
                </a:gridCol>
                <a:gridCol w="1108363">
                  <a:extLst>
                    <a:ext uri="{9D8B030D-6E8A-4147-A177-3AD203B41FA5}">
                      <a16:colId xmlns:a16="http://schemas.microsoft.com/office/drawing/2014/main" val="3643477421"/>
                    </a:ext>
                  </a:extLst>
                </a:gridCol>
                <a:gridCol w="1108363">
                  <a:extLst>
                    <a:ext uri="{9D8B030D-6E8A-4147-A177-3AD203B41FA5}">
                      <a16:colId xmlns:a16="http://schemas.microsoft.com/office/drawing/2014/main" val="2951670845"/>
                    </a:ext>
                  </a:extLst>
                </a:gridCol>
                <a:gridCol w="1108363">
                  <a:extLst>
                    <a:ext uri="{9D8B030D-6E8A-4147-A177-3AD203B41FA5}">
                      <a16:colId xmlns:a16="http://schemas.microsoft.com/office/drawing/2014/main" val="1157939684"/>
                    </a:ext>
                  </a:extLst>
                </a:gridCol>
              </a:tblGrid>
              <a:tr h="195274">
                <a:tc rowSpan="2">
                  <a:txBody>
                    <a:bodyPr/>
                    <a:lstStyle/>
                    <a:p>
                      <a:pPr algn="ctr" fontAlgn="base"/>
                      <a:r>
                        <a:rPr lang="en-US" sz="1400" b="1" kern="0" dirty="0">
                          <a:solidFill>
                            <a:srgbClr val="000000"/>
                          </a:solidFill>
                          <a:effectLst/>
                          <a:latin typeface="Calibri"/>
                          <a:ea typeface="Times New Roman" panose="02020603050405020304" pitchFamily="18" charset="0"/>
                          <a:cs typeface="Calibri"/>
                        </a:rPr>
                        <a:t>Organization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9">
                  <a:txBody>
                    <a:bodyPr/>
                    <a:lstStyle/>
                    <a:p>
                      <a:pPr algn="ctr" fontAlgn="base"/>
                      <a:r>
                        <a:rPr lang="en-US" sz="1400" b="1" kern="0" dirty="0">
                          <a:solidFill>
                            <a:srgbClr val="000000"/>
                          </a:solidFill>
                          <a:effectLst/>
                          <a:latin typeface="Calibri"/>
                          <a:ea typeface="Times New Roman" panose="02020603050405020304" pitchFamily="18" charset="0"/>
                          <a:cs typeface="Calibri"/>
                        </a:rPr>
                        <a:t>Strategy Types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endParaRPr lang="en-US" sz="1400">
                        <a:effectLst/>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296172630"/>
                  </a:ext>
                </a:extLst>
              </a:tr>
              <a:tr h="781099">
                <a:tc vMerge="1">
                  <a:txBody>
                    <a:bodyPr/>
                    <a:lstStyle/>
                    <a:p>
                      <a:endParaRPr lang="en-US"/>
                    </a:p>
                  </a:txBody>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Information Dissemination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Education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Community-Based Processes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Alternative Programming</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Social Marketing</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Program ID and Referral</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Community Assessments/</a:t>
                      </a:r>
                      <a:endParaRPr lang="en-US" sz="1400" dirty="0">
                        <a:effectLst/>
                        <a:latin typeface="Calibri"/>
                        <a:cs typeface="Calibri"/>
                      </a:endParaRPr>
                    </a:p>
                    <a:p>
                      <a:pPr algn="ctr" fontAlgn="base"/>
                      <a:r>
                        <a:rPr lang="en-US" sz="1400" b="1" kern="0" dirty="0">
                          <a:solidFill>
                            <a:srgbClr val="000000"/>
                          </a:solidFill>
                          <a:effectLst/>
                          <a:latin typeface="Calibri"/>
                          <a:ea typeface="Times New Roman" panose="02020603050405020304" pitchFamily="18" charset="0"/>
                          <a:cs typeface="Calibri"/>
                        </a:rPr>
                        <a:t>Data Collection</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Enforcement of Laws and Policies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Public Policy Efforts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algn="ctr" fontAlgn="base"/>
                      <a:r>
                        <a:rPr lang="en-US" sz="1400" b="1" kern="0" dirty="0">
                          <a:solidFill>
                            <a:srgbClr val="000000"/>
                          </a:solidFill>
                          <a:effectLst/>
                          <a:latin typeface="Calibri"/>
                          <a:ea typeface="Times New Roman" panose="02020603050405020304" pitchFamily="18" charset="0"/>
                          <a:cs typeface="Calibri"/>
                        </a:rPr>
                        <a:t>Administer Funding for Prevention Efforts</a:t>
                      </a:r>
                      <a:endParaRPr lang="en-US" sz="1400" dirty="0">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718773939"/>
                  </a:ext>
                </a:extLst>
              </a:tr>
              <a:tr h="1757468">
                <a:tc>
                  <a:txBody>
                    <a:bodyPr/>
                    <a:lstStyle/>
                    <a:p>
                      <a:pPr algn="ctr" fontAlgn="base"/>
                      <a:r>
                        <a:rPr lang="en-US" sz="1200" kern="0" dirty="0">
                          <a:solidFill>
                            <a:srgbClr val="002060"/>
                          </a:solidFill>
                          <a:effectLst/>
                          <a:latin typeface="Calibri"/>
                          <a:ea typeface="Times New Roman" panose="02020603050405020304" pitchFamily="18" charset="0"/>
                          <a:cs typeface="Calibri"/>
                        </a:rPr>
                        <a:t>Department of Mental Health and Addiction Services – Prevention and Health Promotion Division</a:t>
                      </a:r>
                      <a:endParaRPr lang="en-US" sz="1200" dirty="0">
                        <a:solidFill>
                          <a:srgbClr val="002060"/>
                        </a:solidFill>
                        <a:effectLst/>
                        <a:latin typeface="Calibri"/>
                        <a:cs typeface="Calibri"/>
                      </a:endParaRPr>
                    </a:p>
                    <a:p>
                      <a:pPr algn="ctr" fontAlgn="base"/>
                      <a:r>
                        <a:rPr lang="en-US" sz="1200" kern="0" dirty="0">
                          <a:solidFill>
                            <a:srgbClr val="002060"/>
                          </a:solidFill>
                          <a:effectLst/>
                          <a:latin typeface="Calibri"/>
                          <a:ea typeface="Times New Roman" panose="02020603050405020304" pitchFamily="18" charset="0"/>
                          <a:cs typeface="Calibri"/>
                        </a:rPr>
                        <a:t>(DMHAS PHP)</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14298809"/>
                  </a:ext>
                </a:extLst>
              </a:tr>
              <a:tr h="976373">
                <a:tc>
                  <a:txBody>
                    <a:bodyPr/>
                    <a:lstStyle/>
                    <a:p>
                      <a:pPr algn="ctr" fontAlgn="base"/>
                      <a:r>
                        <a:rPr lang="en-US" sz="1200" kern="0" dirty="0">
                          <a:solidFill>
                            <a:srgbClr val="002060"/>
                          </a:solidFill>
                          <a:effectLst/>
                          <a:latin typeface="Calibri"/>
                          <a:ea typeface="Times New Roman" panose="02020603050405020304" pitchFamily="18" charset="0"/>
                          <a:cs typeface="Calibri"/>
                        </a:rPr>
                        <a:t>DMHAS Center for Prevention Evaluation and Statistics (CPES) at UConn Health</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7348015"/>
                  </a:ext>
                </a:extLst>
              </a:tr>
              <a:tr h="368212">
                <a:tc>
                  <a:txBody>
                    <a:bodyPr/>
                    <a:lstStyle/>
                    <a:p>
                      <a:pPr algn="ctr" fontAlgn="base"/>
                      <a:r>
                        <a:rPr lang="en-US" sz="1200" kern="0" dirty="0">
                          <a:solidFill>
                            <a:srgbClr val="002060"/>
                          </a:solidFill>
                          <a:effectLst/>
                          <a:latin typeface="Calibri"/>
                          <a:ea typeface="Times New Roman" panose="02020603050405020304" pitchFamily="18" charset="0"/>
                          <a:cs typeface="Calibri"/>
                        </a:rPr>
                        <a:t>CT Clearinghouse</a:t>
                      </a:r>
                      <a:endParaRPr lang="en-US" sz="12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0296857"/>
                  </a:ext>
                </a:extLst>
              </a:tr>
              <a:tr h="781099">
                <a:tc>
                  <a:txBody>
                    <a:bodyPr/>
                    <a:lstStyle/>
                    <a:p>
                      <a:pPr algn="ctr" fontAlgn="base"/>
                      <a:r>
                        <a:rPr lang="en-US" sz="1200" kern="0" dirty="0">
                          <a:solidFill>
                            <a:srgbClr val="002060"/>
                          </a:solidFill>
                          <a:effectLst/>
                          <a:latin typeface="Calibri"/>
                          <a:ea typeface="Times New Roman" panose="02020603050405020304" pitchFamily="18" charset="0"/>
                          <a:cs typeface="Calibri"/>
                        </a:rPr>
                        <a:t>Governor’s Prevention Partnership (GPP)</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40235276"/>
                  </a:ext>
                </a:extLst>
              </a:tr>
              <a:tr h="585823">
                <a:tc>
                  <a:txBody>
                    <a:bodyPr/>
                    <a:lstStyle/>
                    <a:p>
                      <a:pPr algn="ctr" fontAlgn="base"/>
                      <a:r>
                        <a:rPr lang="en-US" sz="1200" kern="0" dirty="0">
                          <a:solidFill>
                            <a:srgbClr val="002060"/>
                          </a:solidFill>
                          <a:effectLst/>
                          <a:latin typeface="Calibri"/>
                          <a:ea typeface="Times New Roman" panose="02020603050405020304" pitchFamily="18" charset="0"/>
                          <a:cs typeface="Calibri"/>
                        </a:rPr>
                        <a:t>State Education Resource Center (SERC)</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5719413"/>
                  </a:ext>
                </a:extLst>
              </a:tr>
              <a:tr h="1171647">
                <a:tc>
                  <a:txBody>
                    <a:bodyPr/>
                    <a:lstStyle/>
                    <a:p>
                      <a:pPr algn="ctr" fontAlgn="base"/>
                      <a:r>
                        <a:rPr lang="en-US" sz="1200" kern="0" dirty="0">
                          <a:solidFill>
                            <a:srgbClr val="002060"/>
                          </a:solidFill>
                          <a:effectLst/>
                          <a:latin typeface="Calibri"/>
                          <a:ea typeface="Times New Roman" panose="02020603050405020304" pitchFamily="18" charset="0"/>
                          <a:cs typeface="Calibri"/>
                        </a:rPr>
                        <a:t>Prevention Training and Technical Assistance Service Center (TTASC)</a:t>
                      </a:r>
                      <a:endParaRPr lang="en-US" sz="1200" dirty="0">
                        <a:solidFill>
                          <a:srgbClr val="002060"/>
                        </a:solidFill>
                        <a:effectLst/>
                        <a:latin typeface="Calibri"/>
                        <a:cs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2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ase"/>
                      <a:r>
                        <a:rPr lang="en-US" sz="1200" kern="0" dirty="0">
                          <a:effectLst/>
                          <a:latin typeface="Segoe UI Emoji"/>
                          <a:ea typeface="Times New Roman" panose="02020603050405020304" pitchFamily="18" charset="0"/>
                          <a:cs typeface="Segoe UI"/>
                        </a:rPr>
                        <a:t>✅</a:t>
                      </a:r>
                      <a:endParaRPr lang="en-US" sz="1200" dirty="0">
                        <a:effectLst/>
                        <a:latin typeface="Segoe UI Emoji"/>
                        <a:cs typeface="Segoe U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9447561"/>
                  </a:ext>
                </a:extLst>
              </a:tr>
            </a:tbl>
          </a:graphicData>
        </a:graphic>
      </p:graphicFrame>
    </p:spTree>
    <p:extLst>
      <p:ext uri="{BB962C8B-B14F-4D97-AF65-F5344CB8AC3E}">
        <p14:creationId xmlns:p14="http://schemas.microsoft.com/office/powerpoint/2010/main" val="9499243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67F24DF5-4ECF-0858-2222-0CB38D76208D}"/>
              </a:ext>
            </a:extLst>
          </p:cNvPr>
          <p:cNvSpPr txBox="1"/>
          <p:nvPr/>
        </p:nvSpPr>
        <p:spPr>
          <a:xfrm>
            <a:off x="10413998" y="6534583"/>
            <a:ext cx="1595134" cy="246221"/>
          </a:xfrm>
          <a:prstGeom prst="rect">
            <a:avLst/>
          </a:prstGeom>
          <a:noFill/>
          <a:ln cap="flat">
            <a:noFill/>
          </a:ln>
        </p:spPr>
        <p:txBody>
          <a:bodyPr vert="horz" wrap="square" lIns="60960" tIns="30480" rIns="60960" bIns="30480" anchor="t" anchorCtr="0" compatLnSpc="1">
            <a:spAutoFit/>
          </a:bodyPr>
          <a:lstStyle/>
          <a:p>
            <a:pPr defTabSz="609630">
              <a:defRPr sz="1800" b="0" i="0" u="none" strike="noStrike" kern="0" cap="none" spc="0" baseline="0">
                <a:solidFill>
                  <a:srgbClr val="000000"/>
                </a:solidFill>
                <a:uFillTx/>
              </a:defRPr>
            </a:pPr>
            <a:r>
              <a:rPr lang="en-US" sz="1200">
                <a:solidFill>
                  <a:srgbClr val="FFFFFF"/>
                </a:solidFill>
                <a:latin typeface="Calibri"/>
                <a:ea typeface="Calibri"/>
                <a:cs typeface="Calibri"/>
              </a:rPr>
              <a:t>*Indirect services types</a:t>
            </a:r>
          </a:p>
        </p:txBody>
      </p:sp>
      <p:graphicFrame>
        <p:nvGraphicFramePr>
          <p:cNvPr id="7" name="Table 6">
            <a:extLst>
              <a:ext uri="{FF2B5EF4-FFF2-40B4-BE49-F238E27FC236}">
                <a16:creationId xmlns:a16="http://schemas.microsoft.com/office/drawing/2014/main" id="{0322CAED-FDC2-55A4-BAE1-5011D3557979}"/>
              </a:ext>
            </a:extLst>
          </p:cNvPr>
          <p:cNvGraphicFramePr>
            <a:graphicFrameLocks noGrp="1"/>
          </p:cNvGraphicFramePr>
          <p:nvPr>
            <p:extLst>
              <p:ext uri="{D42A27DB-BD31-4B8C-83A1-F6EECF244321}">
                <p14:modId xmlns:p14="http://schemas.microsoft.com/office/powerpoint/2010/main" val="3182711182"/>
              </p:ext>
            </p:extLst>
          </p:nvPr>
        </p:nvGraphicFramePr>
        <p:xfrm>
          <a:off x="-4583" y="970211"/>
          <a:ext cx="12196583" cy="4917578"/>
        </p:xfrm>
        <a:graphic>
          <a:graphicData uri="http://schemas.openxmlformats.org/drawingml/2006/table">
            <a:tbl>
              <a:tblPr firstRow="1" firstCol="1" bandRow="1">
                <a:tableStyleId>{5C22544A-7EE6-4342-B048-85BDC9FD1C3A}</a:tableStyleId>
              </a:tblPr>
              <a:tblGrid>
                <a:gridCol w="913401">
                  <a:extLst>
                    <a:ext uri="{9D8B030D-6E8A-4147-A177-3AD203B41FA5}">
                      <a16:colId xmlns:a16="http://schemas.microsoft.com/office/drawing/2014/main" val="3964967371"/>
                    </a:ext>
                  </a:extLst>
                </a:gridCol>
                <a:gridCol w="1249209">
                  <a:extLst>
                    <a:ext uri="{9D8B030D-6E8A-4147-A177-3AD203B41FA5}">
                      <a16:colId xmlns:a16="http://schemas.microsoft.com/office/drawing/2014/main" val="2687739145"/>
                    </a:ext>
                  </a:extLst>
                </a:gridCol>
                <a:gridCol w="1007427">
                  <a:extLst>
                    <a:ext uri="{9D8B030D-6E8A-4147-A177-3AD203B41FA5}">
                      <a16:colId xmlns:a16="http://schemas.microsoft.com/office/drawing/2014/main" val="3690589992"/>
                    </a:ext>
                  </a:extLst>
                </a:gridCol>
                <a:gridCol w="886536">
                  <a:extLst>
                    <a:ext uri="{9D8B030D-6E8A-4147-A177-3AD203B41FA5}">
                      <a16:colId xmlns:a16="http://schemas.microsoft.com/office/drawing/2014/main" val="464319061"/>
                    </a:ext>
                  </a:extLst>
                </a:gridCol>
                <a:gridCol w="1168616">
                  <a:extLst>
                    <a:ext uri="{9D8B030D-6E8A-4147-A177-3AD203B41FA5}">
                      <a16:colId xmlns:a16="http://schemas.microsoft.com/office/drawing/2014/main" val="1720304949"/>
                    </a:ext>
                  </a:extLst>
                </a:gridCol>
                <a:gridCol w="967129">
                  <a:extLst>
                    <a:ext uri="{9D8B030D-6E8A-4147-A177-3AD203B41FA5}">
                      <a16:colId xmlns:a16="http://schemas.microsoft.com/office/drawing/2014/main" val="3269313554"/>
                    </a:ext>
                  </a:extLst>
                </a:gridCol>
                <a:gridCol w="819374">
                  <a:extLst>
                    <a:ext uri="{9D8B030D-6E8A-4147-A177-3AD203B41FA5}">
                      <a16:colId xmlns:a16="http://schemas.microsoft.com/office/drawing/2014/main" val="1453449143"/>
                    </a:ext>
                  </a:extLst>
                </a:gridCol>
                <a:gridCol w="1195479">
                  <a:extLst>
                    <a:ext uri="{9D8B030D-6E8A-4147-A177-3AD203B41FA5}">
                      <a16:colId xmlns:a16="http://schemas.microsoft.com/office/drawing/2014/main" val="1908292782"/>
                    </a:ext>
                  </a:extLst>
                </a:gridCol>
                <a:gridCol w="805942">
                  <a:extLst>
                    <a:ext uri="{9D8B030D-6E8A-4147-A177-3AD203B41FA5}">
                      <a16:colId xmlns:a16="http://schemas.microsoft.com/office/drawing/2014/main" val="4221029433"/>
                    </a:ext>
                  </a:extLst>
                </a:gridCol>
                <a:gridCol w="1007427">
                  <a:extLst>
                    <a:ext uri="{9D8B030D-6E8A-4147-A177-3AD203B41FA5}">
                      <a16:colId xmlns:a16="http://schemas.microsoft.com/office/drawing/2014/main" val="2990723825"/>
                    </a:ext>
                  </a:extLst>
                </a:gridCol>
                <a:gridCol w="1007427">
                  <a:extLst>
                    <a:ext uri="{9D8B030D-6E8A-4147-A177-3AD203B41FA5}">
                      <a16:colId xmlns:a16="http://schemas.microsoft.com/office/drawing/2014/main" val="590459908"/>
                    </a:ext>
                  </a:extLst>
                </a:gridCol>
                <a:gridCol w="1168616">
                  <a:extLst>
                    <a:ext uri="{9D8B030D-6E8A-4147-A177-3AD203B41FA5}">
                      <a16:colId xmlns:a16="http://schemas.microsoft.com/office/drawing/2014/main" val="3214039068"/>
                    </a:ext>
                  </a:extLst>
                </a:gridCol>
              </a:tblGrid>
              <a:tr h="673439">
                <a:tc>
                  <a:txBody>
                    <a:bodyPr/>
                    <a:lstStyle/>
                    <a:p>
                      <a:pPr algn="ctr"/>
                      <a:r>
                        <a:rPr lang="en-US" sz="1600" b="1" dirty="0">
                          <a:solidFill>
                            <a:srgbClr val="002060"/>
                          </a:solidFill>
                          <a:effectLst/>
                          <a:latin typeface="Calibri"/>
                          <a:ea typeface="Times New Roman" panose="02020603050405020304" pitchFamily="18" charset="0"/>
                          <a:cs typeface="Calibri"/>
                        </a:rPr>
                        <a:t>Region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11">
                  <a:txBody>
                    <a:bodyPr/>
                    <a:lstStyle/>
                    <a:p>
                      <a:pPr algn="ctr"/>
                      <a:r>
                        <a:rPr lang="en-US" sz="1600" b="1" dirty="0">
                          <a:solidFill>
                            <a:srgbClr val="002060"/>
                          </a:solidFill>
                          <a:effectLst/>
                          <a:latin typeface="Calibri"/>
                          <a:ea typeface="Times New Roman" panose="02020603050405020304" pitchFamily="18" charset="0"/>
                          <a:cs typeface="Calibri"/>
                        </a:rPr>
                        <a:t>Prevention Strategy RBHAO Survey Reporting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0906600"/>
                  </a:ext>
                </a:extLst>
              </a:tr>
              <a:tr h="1215024">
                <a:tc>
                  <a:txBody>
                    <a:bodyPr/>
                    <a:lstStyle/>
                    <a:p>
                      <a:endParaRPr lang="en-US" sz="1600" dirty="0">
                        <a:solidFill>
                          <a:srgbClr val="002060"/>
                        </a:solidFill>
                        <a:effectLst/>
                        <a:latin typeface="Calibri"/>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Information Dissemination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Material Distribution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Education</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Alternative Programming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Social Marketing</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Program ID &amp; Referral</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Law Enforcement</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Public Policy Efforts</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Funding of Prevention Efforts*</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Community-Based Processes</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600" b="1" dirty="0">
                          <a:solidFill>
                            <a:srgbClr val="002060"/>
                          </a:solidFill>
                          <a:effectLst/>
                          <a:latin typeface="Calibri"/>
                          <a:ea typeface="Times New Roman" panose="02020603050405020304" pitchFamily="18" charset="0"/>
                          <a:cs typeface="Calibri"/>
                        </a:rPr>
                        <a:t>Community Assessments</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extLst>
                  <a:ext uri="{0D108BD9-81ED-4DB2-BD59-A6C34878D82A}">
                    <a16:rowId xmlns:a16="http://schemas.microsoft.com/office/drawing/2014/main" val="3034631724"/>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1</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28478507"/>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2</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3176847"/>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3</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dirty="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1298028"/>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4</a:t>
                      </a:r>
                      <a:endParaRPr lang="en-US" sz="160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5926623"/>
                  </a:ext>
                </a:extLst>
              </a:tr>
              <a:tr h="605823">
                <a:tc>
                  <a:txBody>
                    <a:bodyPr/>
                    <a:lstStyle/>
                    <a:p>
                      <a:pPr algn="ctr"/>
                      <a:r>
                        <a:rPr lang="en-US" sz="1600" b="1" dirty="0">
                          <a:solidFill>
                            <a:srgbClr val="002060"/>
                          </a:solidFill>
                          <a:effectLst/>
                          <a:latin typeface="Calibri"/>
                          <a:ea typeface="Times New Roman" panose="02020603050405020304" pitchFamily="18" charset="0"/>
                          <a:cs typeface="Calibri"/>
                        </a:rPr>
                        <a:t>5</a:t>
                      </a:r>
                      <a:endParaRPr lang="en-US" sz="1600" dirty="0">
                        <a:solidFill>
                          <a:srgbClr val="002060"/>
                        </a:solidFill>
                        <a:effectLst/>
                        <a:latin typeface="Calibri"/>
                        <a:cs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US" sz="16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600" dirty="0">
                          <a:effectLst/>
                          <a:latin typeface="Segoe UI Emoji"/>
                          <a:ea typeface="Times New Roman" panose="02020603050405020304" pitchFamily="18" charset="0"/>
                          <a:cs typeface="Segoe UI Emoji" panose="020B0502040204020203" pitchFamily="34" charset="0"/>
                        </a:rPr>
                        <a:t>✅</a:t>
                      </a:r>
                      <a:endParaRPr lang="en-US" sz="1600" dirty="0">
                        <a:effectLst/>
                        <a:latin typeface="Segoe UI Emoj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7397339"/>
                  </a:ext>
                </a:extLst>
              </a:tr>
            </a:tbl>
          </a:graphicData>
        </a:graphic>
      </p:graphicFrame>
      <p:sp>
        <p:nvSpPr>
          <p:cNvPr id="2" name="Freeform 5">
            <a:extLst>
              <a:ext uri="{FF2B5EF4-FFF2-40B4-BE49-F238E27FC236}">
                <a16:creationId xmlns:a16="http://schemas.microsoft.com/office/drawing/2014/main" id="{BFB1D008-D598-208E-0815-8C133F983FC5}"/>
              </a:ext>
            </a:extLst>
          </p:cNvPr>
          <p:cNvSpPr>
            <a:spLocks noChangeAspect="1"/>
          </p:cNvSpPr>
          <p:nvPr/>
        </p:nvSpPr>
        <p:spPr>
          <a:xfrm>
            <a:off x="10718804" y="130030"/>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2E1D1A0A-CE32-2D46-B0BD-E2CBE97BDEC0}"/>
              </a:ext>
            </a:extLst>
          </p:cNvPr>
          <p:cNvSpPr txBox="1">
            <a:spLocks/>
          </p:cNvSpPr>
          <p:nvPr/>
        </p:nvSpPr>
        <p:spPr>
          <a:xfrm>
            <a:off x="410756" y="182037"/>
            <a:ext cx="10562044" cy="69959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a:lstStyle>
          <a:p>
            <a:r>
              <a:rPr lang="en-US" b="1" dirty="0">
                <a:solidFill>
                  <a:srgbClr val="002060"/>
                </a:solidFill>
                <a:latin typeface="Calibri"/>
                <a:ea typeface="Calibri"/>
                <a:cs typeface="Calibri"/>
              </a:rPr>
              <a:t>Regional Level: RBHAOs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CB0C62-E028-9BED-CB84-F1C5BBA376ED}"/>
              </a:ext>
            </a:extLst>
          </p:cNvPr>
          <p:cNvSpPr>
            <a:spLocks noGrp="1"/>
          </p:cNvSpPr>
          <p:nvPr>
            <p:ph type="title"/>
          </p:nvPr>
        </p:nvSpPr>
        <p:spPr>
          <a:xfrm>
            <a:off x="430376" y="318978"/>
            <a:ext cx="3273042" cy="6262576"/>
          </a:xfrm>
          <a:solidFill>
            <a:srgbClr val="002060"/>
          </a:solidFill>
        </p:spPr>
        <p:txBody>
          <a:bodyPr>
            <a:normAutofit/>
          </a:bodyPr>
          <a:lstStyle/>
          <a:p>
            <a:pPr algn="ctr"/>
            <a:r>
              <a:rPr lang="en-US" sz="4000" b="1" dirty="0">
                <a:solidFill>
                  <a:srgbClr val="FFFFFF"/>
                </a:solidFill>
                <a:latin typeface="Calibri"/>
                <a:cs typeface="Calibri"/>
              </a:rPr>
              <a:t>Community-Level:</a:t>
            </a:r>
            <a:br>
              <a:rPr lang="en-US" sz="4000" b="1" dirty="0">
                <a:latin typeface="Calibri"/>
                <a:cs typeface="Calibri"/>
              </a:rPr>
            </a:br>
            <a:r>
              <a:rPr lang="en-US" sz="4000" b="1" dirty="0">
                <a:solidFill>
                  <a:srgbClr val="FFFFFF"/>
                </a:solidFill>
                <a:latin typeface="Calibri"/>
                <a:cs typeface="Calibri"/>
              </a:rPr>
              <a:t>Funding</a:t>
            </a:r>
            <a:br>
              <a:rPr lang="en-US" sz="4000" b="1" dirty="0">
                <a:latin typeface="Calibri"/>
                <a:cs typeface="Calibri"/>
              </a:rPr>
            </a:br>
            <a:r>
              <a:rPr lang="en-US" sz="4000" b="1" dirty="0">
                <a:solidFill>
                  <a:srgbClr val="FFFFFF"/>
                </a:solidFill>
                <a:latin typeface="Calibri"/>
                <a:cs typeface="Calibri"/>
              </a:rPr>
              <a:t>Sources</a:t>
            </a:r>
            <a:endParaRPr lang="en-US" sz="4000" b="1" dirty="0">
              <a:solidFill>
                <a:srgbClr val="FFFFFF"/>
              </a:solidFill>
            </a:endParaRPr>
          </a:p>
        </p:txBody>
      </p:sp>
      <p:pic>
        <p:nvPicPr>
          <p:cNvPr id="2" name="Picture 1" descr="A screenshot of a map&#10;&#10;Description automatically generated">
            <a:extLst>
              <a:ext uri="{FF2B5EF4-FFF2-40B4-BE49-F238E27FC236}">
                <a16:creationId xmlns:a16="http://schemas.microsoft.com/office/drawing/2014/main" id="{8AE5C183-0032-82BF-92C3-81433D252C9B}"/>
              </a:ext>
            </a:extLst>
          </p:cNvPr>
          <p:cNvPicPr>
            <a:picLocks noChangeAspect="1"/>
          </p:cNvPicPr>
          <p:nvPr/>
        </p:nvPicPr>
        <p:blipFill>
          <a:blip r:embed="rId3"/>
          <a:srcRect l="27935" r="1145" b="1720"/>
          <a:stretch/>
        </p:blipFill>
        <p:spPr>
          <a:xfrm>
            <a:off x="3917328" y="318978"/>
            <a:ext cx="8042296" cy="6262576"/>
          </a:xfrm>
          <a:prstGeom prst="rect">
            <a:avLst/>
          </a:prstGeom>
        </p:spPr>
      </p:pic>
      <p:pic>
        <p:nvPicPr>
          <p:cNvPr id="6" name="Picture 5">
            <a:extLst>
              <a:ext uri="{FF2B5EF4-FFF2-40B4-BE49-F238E27FC236}">
                <a16:creationId xmlns:a16="http://schemas.microsoft.com/office/drawing/2014/main" id="{35D52F50-DF02-0708-C985-0E0E1446E097}"/>
              </a:ext>
            </a:extLst>
          </p:cNvPr>
          <p:cNvPicPr>
            <a:picLocks noChangeAspect="1"/>
          </p:cNvPicPr>
          <p:nvPr/>
        </p:nvPicPr>
        <p:blipFill>
          <a:blip r:embed="rId4"/>
          <a:srcRect l="2453" t="79686" r="74668" b="7120"/>
          <a:stretch/>
        </p:blipFill>
        <p:spPr>
          <a:xfrm>
            <a:off x="8117115" y="5457244"/>
            <a:ext cx="2479964" cy="80356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96D82FB1-C83D-EBE7-1286-961DEEC622F3}"/>
              </a:ext>
            </a:extLst>
          </p:cNvPr>
          <p:cNvGraphicFramePr>
            <a:graphicFrameLocks noGrp="1"/>
          </p:cNvGraphicFramePr>
          <p:nvPr>
            <p:extLst>
              <p:ext uri="{D42A27DB-BD31-4B8C-83A1-F6EECF244321}">
                <p14:modId xmlns:p14="http://schemas.microsoft.com/office/powerpoint/2010/main" val="1151542635"/>
              </p:ext>
            </p:extLst>
          </p:nvPr>
        </p:nvGraphicFramePr>
        <p:xfrm>
          <a:off x="0" y="160318"/>
          <a:ext cx="12192000" cy="3889991"/>
        </p:xfrm>
        <a:graphic>
          <a:graphicData uri="http://schemas.openxmlformats.org/drawingml/2006/table">
            <a:tbl>
              <a:tblPr firstRow="1" firstCol="1" bandRow="1">
                <a:tableStyleId>{5C22544A-7EE6-4342-B048-85BDC9FD1C3A}</a:tableStyleId>
              </a:tblPr>
              <a:tblGrid>
                <a:gridCol w="1264812">
                  <a:extLst>
                    <a:ext uri="{9D8B030D-6E8A-4147-A177-3AD203B41FA5}">
                      <a16:colId xmlns:a16="http://schemas.microsoft.com/office/drawing/2014/main" val="3825883770"/>
                    </a:ext>
                  </a:extLst>
                </a:gridCol>
                <a:gridCol w="1090237">
                  <a:extLst>
                    <a:ext uri="{9D8B030D-6E8A-4147-A177-3AD203B41FA5}">
                      <a16:colId xmlns:a16="http://schemas.microsoft.com/office/drawing/2014/main" val="4293806679"/>
                    </a:ext>
                  </a:extLst>
                </a:gridCol>
                <a:gridCol w="1090237">
                  <a:extLst>
                    <a:ext uri="{9D8B030D-6E8A-4147-A177-3AD203B41FA5}">
                      <a16:colId xmlns:a16="http://schemas.microsoft.com/office/drawing/2014/main" val="3295462371"/>
                    </a:ext>
                  </a:extLst>
                </a:gridCol>
                <a:gridCol w="994392">
                  <a:extLst>
                    <a:ext uri="{9D8B030D-6E8A-4147-A177-3AD203B41FA5}">
                      <a16:colId xmlns:a16="http://schemas.microsoft.com/office/drawing/2014/main" val="2614840689"/>
                    </a:ext>
                  </a:extLst>
                </a:gridCol>
                <a:gridCol w="994392">
                  <a:extLst>
                    <a:ext uri="{9D8B030D-6E8A-4147-A177-3AD203B41FA5}">
                      <a16:colId xmlns:a16="http://schemas.microsoft.com/office/drawing/2014/main" val="1901017073"/>
                    </a:ext>
                  </a:extLst>
                </a:gridCol>
                <a:gridCol w="1090237">
                  <a:extLst>
                    <a:ext uri="{9D8B030D-6E8A-4147-A177-3AD203B41FA5}">
                      <a16:colId xmlns:a16="http://schemas.microsoft.com/office/drawing/2014/main" val="1906992072"/>
                    </a:ext>
                  </a:extLst>
                </a:gridCol>
                <a:gridCol w="1264812">
                  <a:extLst>
                    <a:ext uri="{9D8B030D-6E8A-4147-A177-3AD203B41FA5}">
                      <a16:colId xmlns:a16="http://schemas.microsoft.com/office/drawing/2014/main" val="3682884375"/>
                    </a:ext>
                  </a:extLst>
                </a:gridCol>
                <a:gridCol w="994392">
                  <a:extLst>
                    <a:ext uri="{9D8B030D-6E8A-4147-A177-3AD203B41FA5}">
                      <a16:colId xmlns:a16="http://schemas.microsoft.com/office/drawing/2014/main" val="4148255163"/>
                    </a:ext>
                  </a:extLst>
                </a:gridCol>
                <a:gridCol w="1174102">
                  <a:extLst>
                    <a:ext uri="{9D8B030D-6E8A-4147-A177-3AD203B41FA5}">
                      <a16:colId xmlns:a16="http://schemas.microsoft.com/office/drawing/2014/main" val="3385863025"/>
                    </a:ext>
                  </a:extLst>
                </a:gridCol>
                <a:gridCol w="969575">
                  <a:extLst>
                    <a:ext uri="{9D8B030D-6E8A-4147-A177-3AD203B41FA5}">
                      <a16:colId xmlns:a16="http://schemas.microsoft.com/office/drawing/2014/main" val="3509652879"/>
                    </a:ext>
                  </a:extLst>
                </a:gridCol>
                <a:gridCol w="1264812">
                  <a:extLst>
                    <a:ext uri="{9D8B030D-6E8A-4147-A177-3AD203B41FA5}">
                      <a16:colId xmlns:a16="http://schemas.microsoft.com/office/drawing/2014/main" val="453423774"/>
                    </a:ext>
                  </a:extLst>
                </a:gridCol>
              </a:tblGrid>
              <a:tr h="568960">
                <a:tc>
                  <a:txBody>
                    <a:bodyPr/>
                    <a:lstStyle/>
                    <a:p>
                      <a:pPr algn="ctr"/>
                      <a:r>
                        <a:rPr lang="en-US" sz="1400" b="1" dirty="0">
                          <a:solidFill>
                            <a:srgbClr val="002060"/>
                          </a:solidFill>
                          <a:effectLst/>
                          <a:latin typeface="Calibri"/>
                          <a:ea typeface="Calibri" panose="020F0502020204030204" pitchFamily="34" charset="0"/>
                          <a:cs typeface="Calibri"/>
                        </a:rPr>
                        <a:t> Funding Source</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400" b="1" dirty="0">
                          <a:solidFill>
                            <a:srgbClr val="002060"/>
                          </a:solidFill>
                          <a:effectLst/>
                          <a:latin typeface="Calibri"/>
                          <a:ea typeface="Calibri" panose="020F0502020204030204" pitchFamily="34" charset="0"/>
                          <a:cs typeface="Calibri"/>
                        </a:rPr>
                        <a:t>State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5">
                  <a:txBody>
                    <a:bodyPr/>
                    <a:lstStyle/>
                    <a:p>
                      <a:pPr algn="ctr"/>
                      <a:r>
                        <a:rPr lang="en-US" sz="1400" b="1" dirty="0">
                          <a:solidFill>
                            <a:srgbClr val="002060"/>
                          </a:solidFill>
                          <a:effectLst/>
                          <a:latin typeface="Calibri"/>
                          <a:ea typeface="Calibri" panose="020F0502020204030204" pitchFamily="34" charset="0"/>
                          <a:cs typeface="Calibri"/>
                        </a:rPr>
                        <a:t>Region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400" b="1" dirty="0">
                          <a:solidFill>
                            <a:srgbClr val="002060"/>
                          </a:solidFill>
                          <a:effectLst/>
                          <a:latin typeface="Calibri"/>
                          <a:ea typeface="Calibri" panose="020F0502020204030204" pitchFamily="34" charset="0"/>
                          <a:cs typeface="Calibri"/>
                        </a:rPr>
                        <a:t>Community Type </a:t>
                      </a:r>
                      <a:endParaRPr lang="en-US" sz="140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07764111"/>
                  </a:ext>
                </a:extLst>
              </a:tr>
              <a:tr h="419168">
                <a:tc>
                  <a:txBody>
                    <a:bodyPr/>
                    <a:lstStyle/>
                    <a:p>
                      <a:pPr algn="ct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CT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(169)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(41)</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(37)</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Rural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(60)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Suburban (64)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Urban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Wealthy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67071399"/>
                  </a:ext>
                </a:extLst>
              </a:tr>
              <a:tr h="558891">
                <a:tc>
                  <a:txBody>
                    <a:bodyPr/>
                    <a:lstStyle/>
                    <a:p>
                      <a:pPr algn="ctr"/>
                      <a:r>
                        <a:rPr lang="en-US" sz="1400" dirty="0">
                          <a:solidFill>
                            <a:srgbClr val="002060"/>
                          </a:solidFill>
                          <a:effectLst/>
                          <a:latin typeface="Calibri"/>
                          <a:ea typeface="Calibri" panose="020F0502020204030204" pitchFamily="34" charset="0"/>
                          <a:cs typeface="Calibri"/>
                        </a:rPr>
                        <a:t>LPC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155 (92%)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14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32 (94%)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(83%)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37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38 (88%)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51 (85%)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61 (95%)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9 (100%)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8469849"/>
                  </a:ext>
                </a:extLst>
              </a:tr>
              <a:tr h="370265">
                <a:tc>
                  <a:txBody>
                    <a:bodyPr/>
                    <a:lstStyle/>
                    <a:p>
                      <a:pPr algn="ctr"/>
                      <a:r>
                        <a:rPr lang="en-US" sz="1400" dirty="0">
                          <a:solidFill>
                            <a:srgbClr val="002060"/>
                          </a:solidFill>
                          <a:effectLst/>
                          <a:latin typeface="Calibri"/>
                          <a:ea typeface="Calibri" panose="020F0502020204030204" pitchFamily="34" charset="0"/>
                          <a:cs typeface="Calibri"/>
                        </a:rPr>
                        <a:t>PCC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(11%)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0290077"/>
                  </a:ext>
                </a:extLst>
              </a:tr>
              <a:tr h="370265">
                <a:tc>
                  <a:txBody>
                    <a:bodyPr/>
                    <a:lstStyle/>
                    <a:p>
                      <a:pPr algn="ctr"/>
                      <a:r>
                        <a:rPr lang="en-US" sz="1400" dirty="0">
                          <a:solidFill>
                            <a:srgbClr val="002060"/>
                          </a:solidFill>
                          <a:effectLst/>
                          <a:latin typeface="Calibri"/>
                          <a:ea typeface="Calibri" panose="020F0502020204030204" pitchFamily="34" charset="0"/>
                          <a:cs typeface="Calibri"/>
                        </a:rPr>
                        <a:t>PFS (2022)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4544658"/>
                  </a:ext>
                </a:extLst>
              </a:tr>
              <a:tr h="370265">
                <a:tc>
                  <a:txBody>
                    <a:bodyPr/>
                    <a:lstStyle/>
                    <a:p>
                      <a:pPr algn="ctr"/>
                      <a:r>
                        <a:rPr lang="en-US" sz="1400" dirty="0">
                          <a:solidFill>
                            <a:srgbClr val="002060"/>
                          </a:solidFill>
                          <a:effectLst/>
                          <a:latin typeface="Calibri"/>
                          <a:ea typeface="Calibri" panose="020F0502020204030204" pitchFamily="34" charset="0"/>
                          <a:cs typeface="Calibri"/>
                        </a:rPr>
                        <a:t>SPF-PFS</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(11%)</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0816194"/>
                  </a:ext>
                </a:extLst>
              </a:tr>
              <a:tr h="370265">
                <a:tc>
                  <a:txBody>
                    <a:bodyPr/>
                    <a:lstStyle/>
                    <a:p>
                      <a:pPr algn="ctr"/>
                      <a:r>
                        <a:rPr lang="en-US" sz="1400" dirty="0">
                          <a:solidFill>
                            <a:srgbClr val="002060"/>
                          </a:solidFill>
                          <a:effectLst/>
                          <a:latin typeface="Calibri"/>
                          <a:ea typeface="Calibri" panose="020F0502020204030204" pitchFamily="34" charset="0"/>
                          <a:cs typeface="Calibri"/>
                        </a:rPr>
                        <a:t>STOP</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01548274"/>
                  </a:ext>
                </a:extLst>
              </a:tr>
              <a:tr h="484095">
                <a:tc>
                  <a:txBody>
                    <a:bodyPr/>
                    <a:lstStyle/>
                    <a:p>
                      <a:pPr algn="ctr"/>
                      <a:r>
                        <a:rPr lang="en-US" sz="1400" dirty="0">
                          <a:solidFill>
                            <a:srgbClr val="002060"/>
                          </a:solidFill>
                          <a:effectLst/>
                          <a:latin typeface="Calibri"/>
                          <a:ea typeface="Calibri" panose="020F0502020204030204" pitchFamily="34" charset="0"/>
                          <a:cs typeface="Calibri"/>
                        </a:rPr>
                        <a:t>DFC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24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7 (50%)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(13%)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(33%)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(33%)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2122487"/>
                  </a:ext>
                </a:extLst>
              </a:tr>
              <a:tr h="370265">
                <a:tc>
                  <a:txBody>
                    <a:bodyPr/>
                    <a:lstStyle/>
                    <a:p>
                      <a:pPr algn="ctr"/>
                      <a:r>
                        <a:rPr lang="en-US" sz="1400" dirty="0">
                          <a:solidFill>
                            <a:srgbClr val="002060"/>
                          </a:solidFill>
                          <a:effectLst/>
                          <a:latin typeface="Calibri"/>
                          <a:ea typeface="Calibri" panose="020F0502020204030204" pitchFamily="34" charset="0"/>
                          <a:cs typeface="Calibri"/>
                        </a:rPr>
                        <a:t>YSB</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133 (79%)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(86%)</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29 (85%)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30 (73%)</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(92%)</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(65%)</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42 (70%)</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49 (77%)</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34 (94%)</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(89%)</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3089642"/>
                  </a:ext>
                </a:extLst>
              </a:tr>
            </a:tbl>
          </a:graphicData>
        </a:graphic>
      </p:graphicFrame>
      <p:graphicFrame>
        <p:nvGraphicFramePr>
          <p:cNvPr id="8" name="Table 7">
            <a:extLst>
              <a:ext uri="{FF2B5EF4-FFF2-40B4-BE49-F238E27FC236}">
                <a16:creationId xmlns:a16="http://schemas.microsoft.com/office/drawing/2014/main" id="{C03659A7-083C-7058-B89A-674F6B80514B}"/>
              </a:ext>
            </a:extLst>
          </p:cNvPr>
          <p:cNvGraphicFramePr>
            <a:graphicFrameLocks noGrp="1"/>
          </p:cNvGraphicFramePr>
          <p:nvPr>
            <p:extLst>
              <p:ext uri="{D42A27DB-BD31-4B8C-83A1-F6EECF244321}">
                <p14:modId xmlns:p14="http://schemas.microsoft.com/office/powerpoint/2010/main" val="368068286"/>
              </p:ext>
            </p:extLst>
          </p:nvPr>
        </p:nvGraphicFramePr>
        <p:xfrm>
          <a:off x="0" y="4095285"/>
          <a:ext cx="12208590" cy="2447637"/>
        </p:xfrm>
        <a:graphic>
          <a:graphicData uri="http://schemas.openxmlformats.org/drawingml/2006/table">
            <a:tbl>
              <a:tblPr firstRow="1" firstCol="1" bandRow="1">
                <a:tableStyleId>{5C22544A-7EE6-4342-B048-85BDC9FD1C3A}</a:tableStyleId>
              </a:tblPr>
              <a:tblGrid>
                <a:gridCol w="1266533">
                  <a:extLst>
                    <a:ext uri="{9D8B030D-6E8A-4147-A177-3AD203B41FA5}">
                      <a16:colId xmlns:a16="http://schemas.microsoft.com/office/drawing/2014/main" val="2634507357"/>
                    </a:ext>
                  </a:extLst>
                </a:gridCol>
                <a:gridCol w="1091721">
                  <a:extLst>
                    <a:ext uri="{9D8B030D-6E8A-4147-A177-3AD203B41FA5}">
                      <a16:colId xmlns:a16="http://schemas.microsoft.com/office/drawing/2014/main" val="3966269280"/>
                    </a:ext>
                  </a:extLst>
                </a:gridCol>
                <a:gridCol w="1091721">
                  <a:extLst>
                    <a:ext uri="{9D8B030D-6E8A-4147-A177-3AD203B41FA5}">
                      <a16:colId xmlns:a16="http://schemas.microsoft.com/office/drawing/2014/main" val="3852650103"/>
                    </a:ext>
                  </a:extLst>
                </a:gridCol>
                <a:gridCol w="995745">
                  <a:extLst>
                    <a:ext uri="{9D8B030D-6E8A-4147-A177-3AD203B41FA5}">
                      <a16:colId xmlns:a16="http://schemas.microsoft.com/office/drawing/2014/main" val="1494458966"/>
                    </a:ext>
                  </a:extLst>
                </a:gridCol>
                <a:gridCol w="995745">
                  <a:extLst>
                    <a:ext uri="{9D8B030D-6E8A-4147-A177-3AD203B41FA5}">
                      <a16:colId xmlns:a16="http://schemas.microsoft.com/office/drawing/2014/main" val="575399636"/>
                    </a:ext>
                  </a:extLst>
                </a:gridCol>
                <a:gridCol w="1091721">
                  <a:extLst>
                    <a:ext uri="{9D8B030D-6E8A-4147-A177-3AD203B41FA5}">
                      <a16:colId xmlns:a16="http://schemas.microsoft.com/office/drawing/2014/main" val="730001019"/>
                    </a:ext>
                  </a:extLst>
                </a:gridCol>
                <a:gridCol w="1266533">
                  <a:extLst>
                    <a:ext uri="{9D8B030D-6E8A-4147-A177-3AD203B41FA5}">
                      <a16:colId xmlns:a16="http://schemas.microsoft.com/office/drawing/2014/main" val="3539307991"/>
                    </a:ext>
                  </a:extLst>
                </a:gridCol>
                <a:gridCol w="995745">
                  <a:extLst>
                    <a:ext uri="{9D8B030D-6E8A-4147-A177-3AD203B41FA5}">
                      <a16:colId xmlns:a16="http://schemas.microsoft.com/office/drawing/2014/main" val="718843835"/>
                    </a:ext>
                  </a:extLst>
                </a:gridCol>
                <a:gridCol w="1175699">
                  <a:extLst>
                    <a:ext uri="{9D8B030D-6E8A-4147-A177-3AD203B41FA5}">
                      <a16:colId xmlns:a16="http://schemas.microsoft.com/office/drawing/2014/main" val="2141158304"/>
                    </a:ext>
                  </a:extLst>
                </a:gridCol>
                <a:gridCol w="970894">
                  <a:extLst>
                    <a:ext uri="{9D8B030D-6E8A-4147-A177-3AD203B41FA5}">
                      <a16:colId xmlns:a16="http://schemas.microsoft.com/office/drawing/2014/main" val="2843430576"/>
                    </a:ext>
                  </a:extLst>
                </a:gridCol>
                <a:gridCol w="1266533">
                  <a:extLst>
                    <a:ext uri="{9D8B030D-6E8A-4147-A177-3AD203B41FA5}">
                      <a16:colId xmlns:a16="http://schemas.microsoft.com/office/drawing/2014/main" val="471003935"/>
                    </a:ext>
                  </a:extLst>
                </a:gridCol>
              </a:tblGrid>
              <a:tr h="271960">
                <a:tc>
                  <a:txBody>
                    <a:bodyPr/>
                    <a:lstStyle/>
                    <a:p>
                      <a:pPr algn="ctr"/>
                      <a:r>
                        <a:rPr lang="en-US" sz="1400" b="1" dirty="0">
                          <a:solidFill>
                            <a:srgbClr val="002060"/>
                          </a:solidFill>
                          <a:effectLst/>
                          <a:latin typeface="Calibri"/>
                          <a:ea typeface="Calibri" panose="020F0502020204030204" pitchFamily="34" charset="0"/>
                          <a:cs typeface="Calibri"/>
                        </a:rPr>
                        <a:t>Funding Source</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ctr"/>
                      <a:r>
                        <a:rPr lang="en-US" sz="1400" b="1" dirty="0">
                          <a:solidFill>
                            <a:srgbClr val="002060"/>
                          </a:solidFill>
                          <a:effectLst/>
                          <a:latin typeface="Calibri"/>
                          <a:ea typeface="Segoe UI" panose="020B0502040204020203" pitchFamily="34" charset="0"/>
                        </a:rPr>
                        <a:t>State</a:t>
                      </a:r>
                      <a:endParaRPr lang="en-US" sz="140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gridSpan="5">
                  <a:txBody>
                    <a:bodyPr/>
                    <a:lstStyle/>
                    <a:p>
                      <a:pPr algn="ctr"/>
                      <a:r>
                        <a:rPr lang="en-US" sz="1400" b="1" dirty="0">
                          <a:solidFill>
                            <a:srgbClr val="002060"/>
                          </a:solidFill>
                          <a:effectLst/>
                          <a:latin typeface="Calibri"/>
                          <a:ea typeface="Segoe UI" panose="020B0502040204020203" pitchFamily="34" charset="0"/>
                        </a:rPr>
                        <a:t>Region</a:t>
                      </a:r>
                      <a:endParaRPr lang="en-US" sz="1400" dirty="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a:r>
                        <a:rPr lang="en-US" sz="1400" b="1" dirty="0">
                          <a:solidFill>
                            <a:srgbClr val="002060"/>
                          </a:solidFill>
                          <a:effectLst/>
                          <a:latin typeface="Calibri"/>
                          <a:ea typeface="Segoe UI" panose="020B0502040204020203" pitchFamily="34" charset="0"/>
                        </a:rPr>
                        <a:t>Community Type</a:t>
                      </a:r>
                      <a:endParaRPr lang="en-US" sz="1400">
                        <a:solidFill>
                          <a:srgbClr val="002060"/>
                        </a:solidFill>
                        <a:effectLst/>
                        <a:latin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09297142"/>
                  </a:ext>
                </a:extLst>
              </a:tr>
              <a:tr h="543919">
                <a:tc>
                  <a:txBody>
                    <a:bodyPr/>
                    <a:lstStyle/>
                    <a:p>
                      <a:pPr algn="ct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CT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(169)</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(14)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(41)</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(37)</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(43) </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Rural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(60)</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Suburban (64)</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Urban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(36)</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Wealthy </a:t>
                      </a:r>
                      <a:endParaRPr lang="en-US" sz="1400" dirty="0">
                        <a:solidFill>
                          <a:srgbClr val="002060"/>
                        </a:solidFill>
                        <a:effectLst/>
                        <a:latin typeface="Calibri"/>
                        <a:cs typeface="Calibri"/>
                      </a:endParaRPr>
                    </a:p>
                    <a:p>
                      <a:pPr algn="ctr"/>
                      <a:r>
                        <a:rPr lang="en-US" sz="1400" dirty="0">
                          <a:solidFill>
                            <a:srgbClr val="002060"/>
                          </a:solidFill>
                          <a:effectLst/>
                          <a:latin typeface="Calibri"/>
                          <a:ea typeface="Calibri" panose="020F0502020204030204" pitchFamily="34" charset="0"/>
                          <a:cs typeface="Calibri"/>
                        </a:rPr>
                        <a:t>(9)</a:t>
                      </a:r>
                      <a:endParaRPr lang="en-US" sz="1400" dirty="0">
                        <a:solidFill>
                          <a:srgbClr val="002060"/>
                        </a:solidFill>
                        <a:effectLst/>
                        <a:latin typeface="Calibri"/>
                        <a:cs typeface="Calibri"/>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3048843"/>
                  </a:ext>
                </a:extLst>
              </a:tr>
              <a:tr h="271960">
                <a:tc>
                  <a:txBody>
                    <a:bodyPr/>
                    <a:lstStyle/>
                    <a:p>
                      <a:pPr algn="ctr"/>
                      <a:r>
                        <a:rPr lang="en-US" sz="1400" dirty="0">
                          <a:solidFill>
                            <a:srgbClr val="002060"/>
                          </a:solidFill>
                          <a:effectLst/>
                          <a:latin typeface="Calibri"/>
                          <a:ea typeface="Calibri" panose="020F0502020204030204" pitchFamily="34" charset="0"/>
                          <a:cs typeface="Calibri"/>
                        </a:rPr>
                        <a:t>No funding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406532"/>
                  </a:ext>
                </a:extLst>
              </a:tr>
              <a:tr h="271960">
                <a:tc>
                  <a:txBody>
                    <a:bodyPr/>
                    <a:lstStyle/>
                    <a:p>
                      <a:pPr algn="ctr"/>
                      <a:r>
                        <a:rPr lang="en-US" sz="1400" dirty="0">
                          <a:solidFill>
                            <a:srgbClr val="002060"/>
                          </a:solidFill>
                          <a:effectLst/>
                          <a:latin typeface="Calibri"/>
                          <a:ea typeface="Calibri" panose="020F0502020204030204" pitchFamily="34" charset="0"/>
                          <a:cs typeface="Calibri"/>
                        </a:rPr>
                        <a:t>LPC only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25 (15%)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(14%)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(15%)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(28%)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 (22%)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11 (17%)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(11%)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69029905"/>
                  </a:ext>
                </a:extLst>
              </a:tr>
              <a:tr h="543919">
                <a:tc>
                  <a:txBody>
                    <a:bodyPr/>
                    <a:lstStyle/>
                    <a:p>
                      <a:pPr algn="ctr"/>
                      <a:r>
                        <a:rPr lang="en-US" sz="1400" dirty="0">
                          <a:solidFill>
                            <a:srgbClr val="002060"/>
                          </a:solidFill>
                          <a:effectLst/>
                          <a:latin typeface="Calibri"/>
                          <a:ea typeface="Calibri" panose="020F0502020204030204" pitchFamily="34" charset="0"/>
                          <a:cs typeface="Calibri"/>
                        </a:rPr>
                        <a:t>Non-LPC funding only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9 (5%)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4 (10%)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 (7%)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6 (10%)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 (2%)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 (6%)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0 (0%)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6985784"/>
                  </a:ext>
                </a:extLst>
              </a:tr>
              <a:tr h="543919">
                <a:tc>
                  <a:txBody>
                    <a:bodyPr/>
                    <a:lstStyle/>
                    <a:p>
                      <a:pPr algn="ctr"/>
                      <a:r>
                        <a:rPr lang="en-US" sz="1400" dirty="0">
                          <a:solidFill>
                            <a:srgbClr val="002060"/>
                          </a:solidFill>
                          <a:effectLst/>
                          <a:latin typeface="Calibri"/>
                          <a:ea typeface="Calibri" panose="020F0502020204030204" pitchFamily="34" charset="0"/>
                          <a:cs typeface="Calibri"/>
                        </a:rPr>
                        <a:t>LPC + 1 or more other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130 (77%)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12 (86%)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(82%)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28 (68%)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35 (95%)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26 (60%)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38 (63%)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50 (78%)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33 (92%)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US" sz="1400" dirty="0">
                          <a:solidFill>
                            <a:srgbClr val="002060"/>
                          </a:solidFill>
                          <a:effectLst/>
                          <a:latin typeface="Calibri"/>
                          <a:ea typeface="Calibri" panose="020F0502020204030204" pitchFamily="34" charset="0"/>
                          <a:cs typeface="Calibri"/>
                        </a:rPr>
                        <a:t>8 (89%) </a:t>
                      </a:r>
                      <a:endParaRPr lang="en-US" sz="1400" dirty="0">
                        <a:solidFill>
                          <a:srgbClr val="002060"/>
                        </a:solidFill>
                        <a:effectLst/>
                        <a:latin typeface="Calibri"/>
                        <a:cs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738949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1" descr="A graph of different colored bars&#10;&#10;Description automatically generated">
            <a:extLst>
              <a:ext uri="{FF2B5EF4-FFF2-40B4-BE49-F238E27FC236}">
                <a16:creationId xmlns:a16="http://schemas.microsoft.com/office/drawing/2014/main" id="{0D0352F1-3716-37AC-199D-91D908B6F98B}"/>
              </a:ext>
            </a:extLst>
          </p:cNvPr>
          <p:cNvPicPr>
            <a:picLocks noChangeAspect="1"/>
          </p:cNvPicPr>
          <p:nvPr/>
        </p:nvPicPr>
        <p:blipFill>
          <a:blip r:embed="rId3"/>
          <a:stretch>
            <a:fillRect/>
          </a:stretch>
        </p:blipFill>
        <p:spPr>
          <a:xfrm>
            <a:off x="381851" y="2101755"/>
            <a:ext cx="5513065" cy="2534231"/>
          </a:xfrm>
          <a:prstGeom prst="rect">
            <a:avLst/>
          </a:prstGeom>
        </p:spPr>
      </p:pic>
      <p:cxnSp>
        <p:nvCxnSpPr>
          <p:cNvPr id="20" name="Straight Connector 19">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2" descr="A graph of different colored bars&#10;&#10;Description automatically generated">
            <a:extLst>
              <a:ext uri="{FF2B5EF4-FFF2-40B4-BE49-F238E27FC236}">
                <a16:creationId xmlns:a16="http://schemas.microsoft.com/office/drawing/2014/main" id="{CE245431-1E63-87E9-FC0E-6BC244E1AA78}"/>
              </a:ext>
            </a:extLst>
          </p:cNvPr>
          <p:cNvPicPr>
            <a:picLocks noChangeAspect="1"/>
          </p:cNvPicPr>
          <p:nvPr/>
        </p:nvPicPr>
        <p:blipFill>
          <a:blip r:embed="rId4"/>
          <a:stretch>
            <a:fillRect/>
          </a:stretch>
        </p:blipFill>
        <p:spPr>
          <a:xfrm>
            <a:off x="6292004" y="2101755"/>
            <a:ext cx="5562410" cy="2513950"/>
          </a:xfrm>
          <a:prstGeom prst="rect">
            <a:avLst/>
          </a:prstGeom>
        </p:spPr>
      </p:pic>
      <p:sp>
        <p:nvSpPr>
          <p:cNvPr id="5" name="TextBox 9">
            <a:extLst>
              <a:ext uri="{FF2B5EF4-FFF2-40B4-BE49-F238E27FC236}">
                <a16:creationId xmlns:a16="http://schemas.microsoft.com/office/drawing/2014/main" id="{6747C77B-13D6-3EA7-FA43-F587F766EA9D}"/>
              </a:ext>
            </a:extLst>
          </p:cNvPr>
          <p:cNvSpPr txBox="1"/>
          <p:nvPr/>
        </p:nvSpPr>
        <p:spPr>
          <a:xfrm>
            <a:off x="558802" y="209812"/>
            <a:ext cx="9194797" cy="983603"/>
          </a:xfrm>
          <a:prstGeom prst="rect">
            <a:avLst/>
          </a:prstGeom>
          <a:noFill/>
          <a:ln cap="flat">
            <a:noFill/>
          </a:ln>
        </p:spPr>
        <p:txBody>
          <a:bodyPr vert="horz" wrap="square" lIns="0" tIns="0" rIns="0" bIns="0" anchor="t" anchorCtr="0" compatLnSpc="1">
            <a:spAutoFit/>
          </a:bodyPr>
          <a:lstStyle/>
          <a:p>
            <a:pPr defTabSz="609630">
              <a:lnSpc>
                <a:spcPts val="3897"/>
              </a:lnSpc>
              <a:defRPr sz="1800" b="0" i="0" u="none" strike="noStrike" kern="0" cap="none" spc="0" baseline="0">
                <a:solidFill>
                  <a:srgbClr val="000000"/>
                </a:solidFill>
                <a:uFillTx/>
              </a:defRPr>
            </a:pPr>
            <a:r>
              <a:rPr lang="en-US" sz="3200" b="1" dirty="0">
                <a:solidFill>
                  <a:srgbClr val="002060"/>
                </a:solidFill>
                <a:latin typeface="Calibri"/>
                <a:cs typeface="Calibri"/>
              </a:rPr>
              <a:t>Community-Based Initiatives by </a:t>
            </a:r>
            <a:r>
              <a:rPr lang="en-US" sz="3200" b="1" kern="0" dirty="0">
                <a:solidFill>
                  <a:srgbClr val="002060"/>
                </a:solidFill>
                <a:latin typeface="Calibri"/>
                <a:cs typeface="Calibri"/>
              </a:rPr>
              <a:t>Region and Community Type</a:t>
            </a:r>
          </a:p>
        </p:txBody>
      </p:sp>
      <p:sp>
        <p:nvSpPr>
          <p:cNvPr id="6" name="Freeform 5">
            <a:extLst>
              <a:ext uri="{FF2B5EF4-FFF2-40B4-BE49-F238E27FC236}">
                <a16:creationId xmlns:a16="http://schemas.microsoft.com/office/drawing/2014/main" id="{6DDCD26E-D2DA-A5D9-BB15-6C35971C1E7A}"/>
              </a:ext>
            </a:extLst>
          </p:cNvPr>
          <p:cNvSpPr>
            <a:spLocks noChangeAspect="1"/>
          </p:cNvSpPr>
          <p:nvPr/>
        </p:nvSpPr>
        <p:spPr>
          <a:xfrm>
            <a:off x="10559092" y="289623"/>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3217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A graph of different colored bars&#10;&#10;Description automatically generated">
            <a:extLst>
              <a:ext uri="{FF2B5EF4-FFF2-40B4-BE49-F238E27FC236}">
                <a16:creationId xmlns:a16="http://schemas.microsoft.com/office/drawing/2014/main" id="{BD28F310-87E0-49EE-864A-C9B209035C08}"/>
              </a:ext>
            </a:extLst>
          </p:cNvPr>
          <p:cNvPicPr>
            <a:picLocks noChangeAspect="1"/>
          </p:cNvPicPr>
          <p:nvPr/>
        </p:nvPicPr>
        <p:blipFill>
          <a:blip r:embed="rId3"/>
          <a:stretch>
            <a:fillRect/>
          </a:stretch>
        </p:blipFill>
        <p:spPr>
          <a:xfrm>
            <a:off x="6224424" y="2239555"/>
            <a:ext cx="5680131" cy="2383226"/>
          </a:xfrm>
          <a:prstGeom prst="rect">
            <a:avLst/>
          </a:prstGeom>
        </p:spPr>
      </p:pic>
      <p:cxnSp>
        <p:nvCxnSpPr>
          <p:cNvPr id="13" name="Straight Connector 12">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A graph of different colored bars&#10;&#10;Description automatically generated">
            <a:extLst>
              <a:ext uri="{FF2B5EF4-FFF2-40B4-BE49-F238E27FC236}">
                <a16:creationId xmlns:a16="http://schemas.microsoft.com/office/drawing/2014/main" id="{063CE79E-7C24-6F1E-BB2D-C47AF1787C5B}"/>
              </a:ext>
            </a:extLst>
          </p:cNvPr>
          <p:cNvPicPr>
            <a:picLocks noChangeAspect="1"/>
          </p:cNvPicPr>
          <p:nvPr/>
        </p:nvPicPr>
        <p:blipFill>
          <a:blip r:embed="rId4"/>
          <a:stretch>
            <a:fillRect/>
          </a:stretch>
        </p:blipFill>
        <p:spPr>
          <a:xfrm>
            <a:off x="308416" y="2239555"/>
            <a:ext cx="5710308" cy="2262347"/>
          </a:xfrm>
          <a:prstGeom prst="rect">
            <a:avLst/>
          </a:prstGeom>
        </p:spPr>
      </p:pic>
      <p:sp>
        <p:nvSpPr>
          <p:cNvPr id="14" name="TextBox 13">
            <a:extLst>
              <a:ext uri="{FF2B5EF4-FFF2-40B4-BE49-F238E27FC236}">
                <a16:creationId xmlns:a16="http://schemas.microsoft.com/office/drawing/2014/main" id="{23069B6E-3D20-5190-D1F7-CC99FC8B3A42}"/>
              </a:ext>
            </a:extLst>
          </p:cNvPr>
          <p:cNvSpPr txBox="1"/>
          <p:nvPr/>
        </p:nvSpPr>
        <p:spPr>
          <a:xfrm>
            <a:off x="331679" y="181093"/>
            <a:ext cx="8590645" cy="1370616"/>
          </a:xfrm>
          <a:prstGeom prst="rect">
            <a:avLst/>
          </a:prstGeom>
          <a:noFill/>
        </p:spPr>
        <p:txBody>
          <a:bodyPr rot="0" spcFirstLastPara="0" vertOverflow="overflow" horzOverflow="overflow" vert="horz" wrap="square" lIns="60960" tIns="30480" rIns="60960" bIns="30480" numCol="1" spcCol="0" rtlCol="0" fromWordArt="0" anchor="t" anchorCtr="0" forceAA="0" compatLnSpc="1">
            <a:prstTxWarp prst="textNoShape">
              <a:avLst/>
            </a:prstTxWarp>
            <a:spAutoFit/>
          </a:bodyPr>
          <a:lstStyle/>
          <a:p>
            <a:pPr defTabSz="609630"/>
            <a:r>
              <a:rPr lang="en-US" sz="3600" b="1" kern="0" dirty="0">
                <a:solidFill>
                  <a:srgbClr val="002060"/>
                </a:solidFill>
                <a:latin typeface="Calibri"/>
                <a:cs typeface="Calibri"/>
              </a:rPr>
              <a:t>Community-Based Initiatives by Population and Setting</a:t>
            </a:r>
          </a:p>
          <a:p>
            <a:pPr defTabSz="609630"/>
            <a:endParaRPr lang="en-US" sz="1200" dirty="0">
              <a:solidFill>
                <a:srgbClr val="000000"/>
              </a:solidFill>
              <a:latin typeface="Corbel" panose="020B0503020204020204"/>
            </a:endParaRPr>
          </a:p>
        </p:txBody>
      </p:sp>
      <p:sp>
        <p:nvSpPr>
          <p:cNvPr id="15" name="Freeform 5">
            <a:extLst>
              <a:ext uri="{FF2B5EF4-FFF2-40B4-BE49-F238E27FC236}">
                <a16:creationId xmlns:a16="http://schemas.microsoft.com/office/drawing/2014/main" id="{A61F73CA-3A73-160F-2E74-1B929164071E}"/>
              </a:ext>
            </a:extLst>
          </p:cNvPr>
          <p:cNvSpPr>
            <a:spLocks noChangeAspect="1"/>
          </p:cNvSpPr>
          <p:nvPr/>
        </p:nvSpPr>
        <p:spPr>
          <a:xfrm>
            <a:off x="10459339" y="358523"/>
            <a:ext cx="1295322" cy="588783"/>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1125641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95166E0-7B90-E718-7E8D-B9611DD13F2B}"/>
              </a:ext>
            </a:extLst>
          </p:cNvPr>
          <p:cNvSpPr>
            <a:spLocks noGrp="1"/>
          </p:cNvSpPr>
          <p:nvPr>
            <p:ph type="title"/>
          </p:nvPr>
        </p:nvSpPr>
        <p:spPr>
          <a:xfrm>
            <a:off x="-21565" y="5751"/>
            <a:ext cx="12247783" cy="1057505"/>
          </a:xfrm>
          <a:solidFill>
            <a:srgbClr val="002060"/>
          </a:solidFill>
        </p:spPr>
        <p:txBody>
          <a:bodyPr>
            <a:normAutofit/>
          </a:bodyPr>
          <a:lstStyle/>
          <a:p>
            <a:pPr algn="ctr"/>
            <a:r>
              <a:rPr lang="en-US" sz="4800" b="1" dirty="0">
                <a:solidFill>
                  <a:srgbClr val="FFFFFF"/>
                </a:solidFill>
                <a:latin typeface="Calibri"/>
                <a:cs typeface="Calibri"/>
              </a:rPr>
              <a:t>Conclusions</a:t>
            </a:r>
            <a:endParaRPr lang="en-US" b="1" dirty="0"/>
          </a:p>
        </p:txBody>
      </p:sp>
      <p:sp>
        <p:nvSpPr>
          <p:cNvPr id="7" name="Content Placeholder 6">
            <a:extLst>
              <a:ext uri="{FF2B5EF4-FFF2-40B4-BE49-F238E27FC236}">
                <a16:creationId xmlns:a16="http://schemas.microsoft.com/office/drawing/2014/main" id="{5757C329-9DED-9FCB-99CF-27B15490CE37}"/>
              </a:ext>
            </a:extLst>
          </p:cNvPr>
          <p:cNvSpPr>
            <a:spLocks noGrp="1"/>
          </p:cNvSpPr>
          <p:nvPr>
            <p:ph idx="1"/>
          </p:nvPr>
        </p:nvSpPr>
        <p:spPr>
          <a:xfrm>
            <a:off x="345558" y="1307805"/>
            <a:ext cx="11318359" cy="4905991"/>
          </a:xfrm>
        </p:spPr>
        <p:txBody>
          <a:bodyPr vert="horz" lIns="60960" tIns="30480" rIns="60960" bIns="30480" rtlCol="0" anchor="t">
            <a:noAutofit/>
          </a:bodyPr>
          <a:lstStyle/>
          <a:p>
            <a:pPr>
              <a:buClr>
                <a:srgbClr val="002060"/>
              </a:buClr>
            </a:pPr>
            <a:r>
              <a:rPr lang="en-US" b="1" dirty="0">
                <a:solidFill>
                  <a:srgbClr val="002060"/>
                </a:solidFill>
                <a:latin typeface="Calibri"/>
                <a:ea typeface="+mn-lt"/>
                <a:cs typeface="+mn-lt"/>
              </a:rPr>
              <a:t>Multi-Strategy Approach:</a:t>
            </a:r>
            <a:r>
              <a:rPr lang="en-US" dirty="0">
                <a:solidFill>
                  <a:srgbClr val="002060"/>
                </a:solidFill>
                <a:latin typeface="Calibri"/>
                <a:ea typeface="+mn-lt"/>
                <a:cs typeface="+mn-lt"/>
              </a:rPr>
              <a:t> Connecticut employs a comprehensive strategy for substance use prevention, combining information dissemination, education, social marketing, and community-based initiatives, with a strong emphasis on outreach to youth in both community and school settings.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Regional Tailoring of Efforts</a:t>
            </a:r>
            <a:r>
              <a:rPr lang="en-US" dirty="0">
                <a:solidFill>
                  <a:srgbClr val="002060"/>
                </a:solidFill>
                <a:latin typeface="Calibri"/>
                <a:ea typeface="+mn-lt"/>
                <a:cs typeface="+mn-lt"/>
              </a:rPr>
              <a:t>: The involvement of Regional Behavioral Health Action Organizations (RBHAOs) and Local Prevention Councils (LPCs) allows for prevention efforts to be customized according to local community needs and contexts, ensuring relevance and effectiveness.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Funding Disparities and Community Capacity:</a:t>
            </a:r>
            <a:r>
              <a:rPr lang="en-US" dirty="0">
                <a:solidFill>
                  <a:srgbClr val="002060"/>
                </a:solidFill>
                <a:latin typeface="Calibri"/>
                <a:ea typeface="+mn-lt"/>
                <a:cs typeface="+mn-lt"/>
              </a:rPr>
              <a:t> There are notable disparities in funding and implementation across different regions, with some areas lacking resources. Community capacity and readiness to engage in substance use prevention significantly influence these disparities, affecting their ability to plan and execute effective initiatives.</a:t>
            </a:r>
            <a:endParaRPr lang="en-US" dirty="0">
              <a:solidFill>
                <a:srgbClr val="002060"/>
              </a:solidFill>
              <a:latin typeface="Calibri"/>
              <a:ea typeface="Calibri"/>
              <a:cs typeface="Calibri"/>
            </a:endParaRPr>
          </a:p>
          <a:p>
            <a:pPr>
              <a:buClr>
                <a:srgbClr val="002060"/>
              </a:buClr>
            </a:pPr>
            <a:r>
              <a:rPr lang="en-US" b="1" dirty="0">
                <a:solidFill>
                  <a:srgbClr val="002060"/>
                </a:solidFill>
                <a:latin typeface="Calibri"/>
                <a:ea typeface="+mn-lt"/>
                <a:cs typeface="+mn-lt"/>
              </a:rPr>
              <a:t>Integration of Healthcare Providers:</a:t>
            </a:r>
            <a:r>
              <a:rPr lang="en-US" dirty="0">
                <a:solidFill>
                  <a:srgbClr val="002060"/>
                </a:solidFill>
                <a:latin typeface="Calibri"/>
                <a:ea typeface="+mn-lt"/>
                <a:cs typeface="+mn-lt"/>
              </a:rPr>
              <a:t> There is a missed opportunity to enhance primary prevention efforts through better integration of clinical settings and healthcare providers, which could help engage populations that may not participate in traditional community or school-based programs.</a:t>
            </a:r>
            <a:endParaRPr lang="en-US" dirty="0">
              <a:solidFill>
                <a:srgbClr val="002060"/>
              </a:solidFill>
              <a:latin typeface="Calibri"/>
            </a:endParaRPr>
          </a:p>
        </p:txBody>
      </p:sp>
      <p:sp>
        <p:nvSpPr>
          <p:cNvPr id="3" name="Freeform 5">
            <a:extLst>
              <a:ext uri="{FF2B5EF4-FFF2-40B4-BE49-F238E27FC236}">
                <a16:creationId xmlns:a16="http://schemas.microsoft.com/office/drawing/2014/main" id="{94FAE231-85A3-F8D0-A17D-B21F659E308C}"/>
              </a:ext>
            </a:extLst>
          </p:cNvPr>
          <p:cNvSpPr>
            <a:spLocks noChangeAspect="1"/>
          </p:cNvSpPr>
          <p:nvPr/>
        </p:nvSpPr>
        <p:spPr>
          <a:xfrm>
            <a:off x="10749517" y="175682"/>
            <a:ext cx="1200814" cy="545825"/>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3"/>
          <p:cNvGrpSpPr/>
          <p:nvPr/>
        </p:nvGrpSpPr>
        <p:grpSpPr>
          <a:xfrm rot="1647115">
            <a:off x="7050618" y="949435"/>
            <a:ext cx="4529311" cy="4529293"/>
            <a:chOff x="0" y="0"/>
            <a:chExt cx="6350000" cy="6349975"/>
          </a:xfrm>
        </p:grpSpPr>
        <p:sp>
          <p:nvSpPr>
            <p:cNvPr id="4" name="Freeform 4">
              <a:extLst>
                <a:ext uri="{C183D7F6-B498-43B3-948B-1728B52AA6E4}">
                  <adec:decorative xmlns:adec="http://schemas.microsoft.com/office/drawing/2017/decorative" val="1"/>
                </a:ext>
              </a:extLst>
            </p:cNvPr>
            <p:cNvSpPr/>
            <p:nvPr/>
          </p:nvSpPr>
          <p:spPr>
            <a:xfrm>
              <a:off x="0" y="0"/>
              <a:ext cx="6350000" cy="6349975"/>
            </a:xfrm>
            <a:custGeom>
              <a:avLst/>
              <a:gdLst/>
              <a:ahLst/>
              <a:cxnLst/>
              <a:rect l="l" t="t" r="r" b="b"/>
              <a:pathLst>
                <a:path w="6350000" h="6349975">
                  <a:moveTo>
                    <a:pt x="6350000" y="3175025"/>
                  </a:moveTo>
                  <a:cubicBezTo>
                    <a:pt x="6350000" y="4928451"/>
                    <a:pt x="4928476" y="6349975"/>
                    <a:pt x="3175000" y="6349975"/>
                  </a:cubicBezTo>
                  <a:cubicBezTo>
                    <a:pt x="1421498" y="6349975"/>
                    <a:pt x="0" y="4928451"/>
                    <a:pt x="0" y="3175025"/>
                  </a:cubicBezTo>
                  <a:cubicBezTo>
                    <a:pt x="0" y="1421511"/>
                    <a:pt x="1421498" y="0"/>
                    <a:pt x="3175000" y="0"/>
                  </a:cubicBezTo>
                  <a:cubicBezTo>
                    <a:pt x="4928502" y="0"/>
                    <a:pt x="6350000" y="1421511"/>
                    <a:pt x="6350000" y="3175025"/>
                  </a:cubicBezTo>
                  <a:close/>
                </a:path>
              </a:pathLst>
            </a:custGeom>
            <a:blipFill>
              <a:blip r:embed="rId3"/>
              <a:stretch>
                <a:fillRect l="-61004" r="-55211"/>
              </a:stretch>
            </a:blipFill>
          </p:spPr>
          <p:txBody>
            <a:bodyPr/>
            <a:lstStyle/>
            <a:p>
              <a:endParaRPr lang="en-US" sz="1200"/>
            </a:p>
          </p:txBody>
        </p:sp>
      </p:grpSp>
      <p:grpSp>
        <p:nvGrpSpPr>
          <p:cNvPr id="5" name="Group 5"/>
          <p:cNvGrpSpPr/>
          <p:nvPr/>
        </p:nvGrpSpPr>
        <p:grpSpPr>
          <a:xfrm>
            <a:off x="7411089" y="4334092"/>
            <a:ext cx="1749421" cy="174942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en-US" sz="1200"/>
            </a:p>
          </p:txBody>
        </p:sp>
        <p:sp>
          <p:nvSpPr>
            <p:cNvPr id="7" name="TextBox 7"/>
            <p:cNvSpPr txBox="1"/>
            <p:nvPr/>
          </p:nvSpPr>
          <p:spPr>
            <a:xfrm>
              <a:off x="76200" y="-180975"/>
              <a:ext cx="660400" cy="917575"/>
            </a:xfrm>
            <a:prstGeom prst="rect">
              <a:avLst/>
            </a:prstGeom>
          </p:spPr>
          <p:txBody>
            <a:bodyPr lIns="33867" tIns="33867" rIns="33867" bIns="33867" rtlCol="0" anchor="ctr"/>
            <a:lstStyle/>
            <a:p>
              <a:pPr algn="ctr">
                <a:lnSpc>
                  <a:spcPts val="5676"/>
                </a:lnSpc>
              </a:pPr>
              <a:endParaRPr sz="1200"/>
            </a:p>
          </p:txBody>
        </p:sp>
      </p:grpSp>
      <p:sp>
        <p:nvSpPr>
          <p:cNvPr id="11" name="TextBox 11"/>
          <p:cNvSpPr txBox="1"/>
          <p:nvPr/>
        </p:nvSpPr>
        <p:spPr>
          <a:xfrm>
            <a:off x="578780" y="1591566"/>
            <a:ext cx="6080469" cy="4437112"/>
          </a:xfrm>
          <a:prstGeom prst="rect">
            <a:avLst/>
          </a:prstGeom>
        </p:spPr>
        <p:txBody>
          <a:bodyPr wrap="square" lIns="0" tIns="0" rIns="0" bIns="0" rtlCol="0" anchor="t">
            <a:spAutoFit/>
          </a:bodyPr>
          <a:lstStyle/>
          <a:p>
            <a:pPr marL="304800" indent="-304800" defTabSz="609630">
              <a:buFont typeface="Arial" panose="020B0604020202020204" pitchFamily="34" charset="0"/>
              <a:buChar char="•"/>
              <a:defRPr/>
            </a:pPr>
            <a:r>
              <a:rPr lang="en-US" sz="2650" dirty="0">
                <a:solidFill>
                  <a:srgbClr val="002060"/>
                </a:solidFill>
                <a:latin typeface="Calibri"/>
                <a:ea typeface="+mn-lt"/>
                <a:cs typeface="Calibri"/>
              </a:rPr>
              <a:t>Conduct a comprehensive community resource assessment of alcohol, tobacco, and other drug (ATOD) primary prevention programs and services provided within Connecticut.</a:t>
            </a:r>
          </a:p>
          <a:p>
            <a:pPr marL="304800" indent="-304800" defTabSz="609630">
              <a:buFont typeface="Arial" panose="020B0604020202020204" pitchFamily="34" charset="0"/>
              <a:buChar char="•"/>
              <a:defRPr/>
            </a:pPr>
            <a:endParaRPr lang="en-US" sz="2650" dirty="0">
              <a:solidFill>
                <a:srgbClr val="002060"/>
              </a:solidFill>
              <a:latin typeface="Calibri"/>
              <a:ea typeface="+mn-lt"/>
              <a:cs typeface="Calibri"/>
            </a:endParaRPr>
          </a:p>
          <a:p>
            <a:pPr marL="304800" indent="-304800" defTabSz="609630">
              <a:buFont typeface="Arial" panose="020B0604020202020204" pitchFamily="34" charset="0"/>
              <a:buChar char="•"/>
              <a:defRPr/>
            </a:pPr>
            <a:r>
              <a:rPr lang="en-US" sz="2650" dirty="0">
                <a:solidFill>
                  <a:srgbClr val="002060"/>
                </a:solidFill>
                <a:latin typeface="Calibri"/>
                <a:ea typeface="+mn-lt"/>
                <a:cs typeface="+mn-lt"/>
              </a:rPr>
              <a:t>Contribute to understanding (1) strengths that can be mobilized, used to fuller capacity, and built upon and (2) gaps, barriers, and needs to be addressed.</a:t>
            </a:r>
            <a:endParaRPr lang="en-US" sz="2650" dirty="0">
              <a:solidFill>
                <a:srgbClr val="002060"/>
              </a:solidFill>
              <a:latin typeface="Calibri"/>
              <a:ea typeface="Calibri"/>
              <a:cs typeface="Calibri"/>
            </a:endParaRPr>
          </a:p>
          <a:p>
            <a:pPr>
              <a:lnSpc>
                <a:spcPts val="2767"/>
              </a:lnSpc>
            </a:pPr>
            <a:endParaRPr lang="en-US" sz="2933" dirty="0">
              <a:solidFill>
                <a:srgbClr val="002060"/>
              </a:solidFill>
              <a:latin typeface="Arial"/>
              <a:cs typeface="Arial"/>
            </a:endParaRPr>
          </a:p>
        </p:txBody>
      </p:sp>
      <p:sp>
        <p:nvSpPr>
          <p:cNvPr id="13" name="TextBox 4">
            <a:extLst>
              <a:ext uri="{FF2B5EF4-FFF2-40B4-BE49-F238E27FC236}">
                <a16:creationId xmlns:a16="http://schemas.microsoft.com/office/drawing/2014/main" id="{D2F27437-0A56-CC93-37EB-464F33D5C68E}"/>
              </a:ext>
            </a:extLst>
          </p:cNvPr>
          <p:cNvSpPr txBox="1"/>
          <p:nvPr/>
        </p:nvSpPr>
        <p:spPr>
          <a:xfrm>
            <a:off x="578780" y="414442"/>
            <a:ext cx="7571937" cy="1024191"/>
          </a:xfrm>
          <a:prstGeom prst="rect">
            <a:avLst/>
          </a:prstGeom>
        </p:spPr>
        <p:txBody>
          <a:bodyPr lIns="0" tIns="0" rIns="0" bIns="0" rtlCol="0" anchor="t">
            <a:spAutoFit/>
          </a:bodyPr>
          <a:lstStyle/>
          <a:p>
            <a:pPr>
              <a:lnSpc>
                <a:spcPts val="3897"/>
              </a:lnSpc>
            </a:pPr>
            <a:r>
              <a:rPr lang="en-US" sz="4400" b="1" dirty="0">
                <a:solidFill>
                  <a:srgbClr val="002060"/>
                </a:solidFill>
                <a:latin typeface="Calibri"/>
                <a:ea typeface="Calibri"/>
                <a:cs typeface="Calibri"/>
              </a:rPr>
              <a:t>Substance Use Prevention Resource Objectives</a:t>
            </a:r>
          </a:p>
        </p:txBody>
      </p:sp>
      <p:sp>
        <p:nvSpPr>
          <p:cNvPr id="2" name="Freeform 5">
            <a:extLst>
              <a:ext uri="{FF2B5EF4-FFF2-40B4-BE49-F238E27FC236}">
                <a16:creationId xmlns:a16="http://schemas.microsoft.com/office/drawing/2014/main" id="{F3BE87DD-429D-C004-E981-96313A7C0EC8}"/>
              </a:ext>
            </a:extLst>
          </p:cNvPr>
          <p:cNvSpPr>
            <a:spLocks noChangeAspect="1"/>
          </p:cNvSpPr>
          <p:nvPr/>
        </p:nvSpPr>
        <p:spPr>
          <a:xfrm>
            <a:off x="10309988" y="5917929"/>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3C79-043A-5C32-C037-09BE60219A04}"/>
              </a:ext>
            </a:extLst>
          </p:cNvPr>
          <p:cNvSpPr>
            <a:spLocks noGrp="1"/>
          </p:cNvSpPr>
          <p:nvPr>
            <p:ph type="title"/>
          </p:nvPr>
        </p:nvSpPr>
        <p:spPr>
          <a:xfrm>
            <a:off x="594360" y="198408"/>
            <a:ext cx="10972800" cy="1045601"/>
          </a:xfrm>
        </p:spPr>
        <p:txBody>
          <a:bodyPr/>
          <a:lstStyle/>
          <a:p>
            <a:r>
              <a:rPr lang="en-US" sz="3600" b="1" dirty="0">
                <a:solidFill>
                  <a:srgbClr val="002060"/>
                </a:solidFill>
                <a:effectLst/>
                <a:latin typeface="Calibri"/>
                <a:ea typeface="Calibri"/>
                <a:cs typeface="Calibri"/>
              </a:rPr>
              <a:t>Connecticut Substance Use Prevention </a:t>
            </a:r>
            <a:br>
              <a:rPr lang="en-US" sz="3600" b="1" dirty="0">
                <a:solidFill>
                  <a:srgbClr val="002060"/>
                </a:solidFill>
                <a:effectLst/>
                <a:latin typeface="Calibri"/>
                <a:ea typeface="Calibri"/>
                <a:cs typeface="Calibri"/>
              </a:rPr>
            </a:br>
            <a:r>
              <a:rPr lang="en-US" sz="3600" b="1" dirty="0">
                <a:solidFill>
                  <a:srgbClr val="002060"/>
                </a:solidFill>
                <a:effectLst/>
                <a:latin typeface="Calibri"/>
                <a:ea typeface="Calibri"/>
                <a:cs typeface="Calibri"/>
              </a:rPr>
              <a:t>Resources: An Interactive Map</a:t>
            </a:r>
            <a:endParaRPr lang="en-US" dirty="0">
              <a:solidFill>
                <a:srgbClr val="002060"/>
              </a:solidFill>
              <a:latin typeface="Calibri"/>
              <a:ea typeface="Calibri"/>
              <a:cs typeface="Calibri"/>
            </a:endParaRPr>
          </a:p>
        </p:txBody>
      </p:sp>
      <p:pic>
        <p:nvPicPr>
          <p:cNvPr id="5" name="Content Placeholder 4">
            <a:extLst>
              <a:ext uri="{FF2B5EF4-FFF2-40B4-BE49-F238E27FC236}">
                <a16:creationId xmlns:a16="http://schemas.microsoft.com/office/drawing/2014/main" id="{EA3FE170-459F-4E75-4190-977EF053DF61}"/>
              </a:ext>
            </a:extLst>
          </p:cNvPr>
          <p:cNvPicPr>
            <a:picLocks noGrp="1" noChangeAspect="1"/>
          </p:cNvPicPr>
          <p:nvPr>
            <p:ph sz="quarter" idx="13"/>
          </p:nvPr>
        </p:nvPicPr>
        <p:blipFill>
          <a:blip r:embed="rId3"/>
          <a:stretch>
            <a:fillRect/>
          </a:stretch>
        </p:blipFill>
        <p:spPr>
          <a:xfrm>
            <a:off x="594359" y="1707336"/>
            <a:ext cx="7350115" cy="4668901"/>
          </a:xfrm>
        </p:spPr>
      </p:pic>
      <p:sp>
        <p:nvSpPr>
          <p:cNvPr id="6" name="Freeform 5">
            <a:extLst>
              <a:ext uri="{FF2B5EF4-FFF2-40B4-BE49-F238E27FC236}">
                <a16:creationId xmlns:a16="http://schemas.microsoft.com/office/drawing/2014/main" id="{6BE0AA9F-FDE2-28ED-71ED-E7BC80C1D9F6}"/>
              </a:ext>
            </a:extLst>
          </p:cNvPr>
          <p:cNvSpPr>
            <a:spLocks noChangeAspect="1"/>
          </p:cNvSpPr>
          <p:nvPr/>
        </p:nvSpPr>
        <p:spPr>
          <a:xfrm>
            <a:off x="10710332" y="5904704"/>
            <a:ext cx="1171713" cy="532597"/>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7" name="TextBox 6">
            <a:extLst>
              <a:ext uri="{FF2B5EF4-FFF2-40B4-BE49-F238E27FC236}">
                <a16:creationId xmlns:a16="http://schemas.microsoft.com/office/drawing/2014/main" id="{7DA76448-806A-E190-7E20-3ABF54FBA2B7}"/>
              </a:ext>
            </a:extLst>
          </p:cNvPr>
          <p:cNvSpPr txBox="1"/>
          <p:nvPr/>
        </p:nvSpPr>
        <p:spPr>
          <a:xfrm>
            <a:off x="8208334" y="2814748"/>
            <a:ext cx="3983665" cy="2554545"/>
          </a:xfrm>
          <a:prstGeom prst="rect">
            <a:avLst/>
          </a:prstGeom>
          <a:noFill/>
        </p:spPr>
        <p:txBody>
          <a:bodyPr wrap="square" lIns="91440" tIns="45720" rIns="91440" bIns="45720" rtlCol="0" anchor="t">
            <a:spAutoFit/>
          </a:bodyPr>
          <a:lstStyle/>
          <a:p>
            <a:r>
              <a:rPr lang="en-US" sz="2000" b="1" dirty="0">
                <a:solidFill>
                  <a:srgbClr val="002060"/>
                </a:solidFill>
                <a:latin typeface="Calibri"/>
                <a:ea typeface="Calibri"/>
                <a:cs typeface="Calibri"/>
              </a:rPr>
              <a:t>Use map filters to explore:</a:t>
            </a:r>
          </a:p>
          <a:p>
            <a:pPr marL="285750" indent="-285750">
              <a:buFont typeface="Arial" panose="020B0604020202020204" pitchFamily="34" charset="0"/>
              <a:buChar char="•"/>
            </a:pPr>
            <a:r>
              <a:rPr lang="en-US" sz="2000" b="1" dirty="0">
                <a:solidFill>
                  <a:srgbClr val="002060"/>
                </a:solidFill>
                <a:latin typeface="Calibri"/>
                <a:ea typeface="Calibri"/>
                <a:cs typeface="Calibri"/>
              </a:rPr>
              <a:t>Funding type</a:t>
            </a:r>
          </a:p>
          <a:p>
            <a:pPr marL="285750" indent="-285750">
              <a:buFont typeface="Arial" panose="020B0604020202020204" pitchFamily="34" charset="0"/>
              <a:buChar char="•"/>
            </a:pPr>
            <a:r>
              <a:rPr lang="en-US" sz="2000" b="1" dirty="0">
                <a:solidFill>
                  <a:srgbClr val="002060"/>
                </a:solidFill>
                <a:latin typeface="Calibri"/>
                <a:ea typeface="Calibri"/>
                <a:cs typeface="Calibri"/>
              </a:rPr>
              <a:t>Prevention strategies</a:t>
            </a:r>
          </a:p>
          <a:p>
            <a:pPr marL="285750" indent="-285750">
              <a:buFont typeface="Arial" panose="020B0604020202020204" pitchFamily="34" charset="0"/>
              <a:buChar char="•"/>
            </a:pPr>
            <a:r>
              <a:rPr lang="en-US" sz="2000" b="1" dirty="0">
                <a:solidFill>
                  <a:srgbClr val="002060"/>
                </a:solidFill>
                <a:latin typeface="Calibri"/>
                <a:ea typeface="Calibri"/>
                <a:cs typeface="Calibri"/>
              </a:rPr>
              <a:t>Overlay community type</a:t>
            </a:r>
          </a:p>
          <a:p>
            <a:pPr marL="285750" indent="-285750">
              <a:buFont typeface="Arial" panose="020B0604020202020204" pitchFamily="34" charset="0"/>
              <a:buChar char="•"/>
            </a:pPr>
            <a:endParaRPr lang="en-US" sz="2000" b="1" dirty="0">
              <a:solidFill>
                <a:srgbClr val="002060"/>
              </a:solidFill>
              <a:latin typeface="Calibri"/>
              <a:ea typeface="Calibri"/>
              <a:cs typeface="Calibri"/>
            </a:endParaRPr>
          </a:p>
          <a:p>
            <a:r>
              <a:rPr lang="en-US" sz="2000" b="1" dirty="0">
                <a:solidFill>
                  <a:srgbClr val="002060"/>
                </a:solidFill>
                <a:latin typeface="Calibri"/>
                <a:ea typeface="Calibri"/>
                <a:cs typeface="Calibri"/>
              </a:rPr>
              <a:t>Hover over towns to  see town-level contact, funding, and strategy information</a:t>
            </a:r>
          </a:p>
        </p:txBody>
      </p:sp>
      <p:sp>
        <p:nvSpPr>
          <p:cNvPr id="3" name="TextBox 2">
            <a:extLst>
              <a:ext uri="{FF2B5EF4-FFF2-40B4-BE49-F238E27FC236}">
                <a16:creationId xmlns:a16="http://schemas.microsoft.com/office/drawing/2014/main" id="{3A112D63-0873-69AD-EDAD-B6AB8A420088}"/>
              </a:ext>
            </a:extLst>
          </p:cNvPr>
          <p:cNvSpPr txBox="1"/>
          <p:nvPr/>
        </p:nvSpPr>
        <p:spPr>
          <a:xfrm>
            <a:off x="413607" y="6376237"/>
            <a:ext cx="7667138" cy="369332"/>
          </a:xfrm>
          <a:prstGeom prst="rect">
            <a:avLst/>
          </a:prstGeom>
          <a:noFill/>
        </p:spPr>
        <p:txBody>
          <a:bodyPr wrap="square" rtlCol="0">
            <a:spAutoFit/>
          </a:bodyPr>
          <a:lstStyle/>
          <a:p>
            <a:r>
              <a:rPr lang="en-US" dirty="0">
                <a:solidFill>
                  <a:srgbClr val="002060"/>
                </a:solidFill>
              </a:rPr>
              <a:t>CPES Prevention Resource Assessment Map — SEOW Prevention Data Portal</a:t>
            </a:r>
          </a:p>
        </p:txBody>
      </p:sp>
      <p:cxnSp>
        <p:nvCxnSpPr>
          <p:cNvPr id="4" name="Straight Connector 3">
            <a:extLst>
              <a:ext uri="{FF2B5EF4-FFF2-40B4-BE49-F238E27FC236}">
                <a16:creationId xmlns:a16="http://schemas.microsoft.com/office/drawing/2014/main" id="{F3D7A1C4-AADC-FB20-D48C-4C9CEBB2779B}"/>
              </a:ext>
            </a:extLst>
          </p:cNvPr>
          <p:cNvCxnSpPr>
            <a:cxnSpLocks/>
          </p:cNvCxnSpPr>
          <p:nvPr/>
        </p:nvCxnSpPr>
        <p:spPr>
          <a:xfrm>
            <a:off x="594359" y="1475672"/>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91659-918F-40E9-3F16-7E66BD3BF51B}"/>
              </a:ext>
            </a:extLst>
          </p:cNvPr>
          <p:cNvSpPr>
            <a:spLocks noGrp="1"/>
          </p:cNvSpPr>
          <p:nvPr>
            <p:ph type="title"/>
          </p:nvPr>
        </p:nvSpPr>
        <p:spPr/>
        <p:txBody>
          <a:bodyPr/>
          <a:lstStyle/>
          <a:p>
            <a:r>
              <a:rPr lang="en-US" dirty="0">
                <a:solidFill>
                  <a:srgbClr val="002060"/>
                </a:solidFill>
                <a:latin typeface="Calibri"/>
                <a:ea typeface="Calibri"/>
                <a:cs typeface="Calibri"/>
              </a:rPr>
              <a:t>Questions? Opportunities?</a:t>
            </a:r>
          </a:p>
        </p:txBody>
      </p:sp>
      <p:pic>
        <p:nvPicPr>
          <p:cNvPr id="5" name="Content Placeholder 4" descr="People raising hands">
            <a:extLst>
              <a:ext uri="{FF2B5EF4-FFF2-40B4-BE49-F238E27FC236}">
                <a16:creationId xmlns:a16="http://schemas.microsoft.com/office/drawing/2014/main" id="{964C9849-4F32-7723-2F23-382374E7DF82}"/>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94359" y="2659466"/>
            <a:ext cx="5501642" cy="3667762"/>
          </a:xfrm>
        </p:spPr>
      </p:pic>
      <p:sp>
        <p:nvSpPr>
          <p:cNvPr id="6" name="Freeform 5">
            <a:extLst>
              <a:ext uri="{FF2B5EF4-FFF2-40B4-BE49-F238E27FC236}">
                <a16:creationId xmlns:a16="http://schemas.microsoft.com/office/drawing/2014/main" id="{BC6F31FC-852F-CEF4-A059-E22E6050FDC3}"/>
              </a:ext>
            </a:extLst>
          </p:cNvPr>
          <p:cNvSpPr>
            <a:spLocks noChangeAspect="1"/>
          </p:cNvSpPr>
          <p:nvPr/>
        </p:nvSpPr>
        <p:spPr>
          <a:xfrm>
            <a:off x="10717618" y="189572"/>
            <a:ext cx="1346859" cy="612209"/>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2383706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C1B7-6E4E-3DEE-50C0-1CA3B14303EE}"/>
              </a:ext>
            </a:extLst>
          </p:cNvPr>
          <p:cNvSpPr>
            <a:spLocks noGrp="1"/>
          </p:cNvSpPr>
          <p:nvPr>
            <p:ph type="ctrTitle"/>
          </p:nvPr>
        </p:nvSpPr>
        <p:spPr>
          <a:xfrm>
            <a:off x="594360" y="2468879"/>
            <a:ext cx="5486400" cy="1173215"/>
          </a:xfrm>
        </p:spPr>
        <p:txBody>
          <a:bodyPr/>
          <a:lstStyle/>
          <a:p>
            <a:r>
              <a:rPr lang="en-US" dirty="0">
                <a:solidFill>
                  <a:srgbClr val="002060"/>
                </a:solidFill>
                <a:latin typeface="Calibri"/>
                <a:ea typeface="Calibri"/>
                <a:cs typeface="Calibri"/>
              </a:rPr>
              <a:t>Thank you</a:t>
            </a:r>
          </a:p>
        </p:txBody>
      </p:sp>
      <p:sp>
        <p:nvSpPr>
          <p:cNvPr id="4" name="Text Placeholder 2">
            <a:extLst>
              <a:ext uri="{FF2B5EF4-FFF2-40B4-BE49-F238E27FC236}">
                <a16:creationId xmlns:a16="http://schemas.microsoft.com/office/drawing/2014/main" id="{57E6CFAA-710A-61F0-E3FF-D40D12B3ED8E}"/>
              </a:ext>
            </a:extLst>
          </p:cNvPr>
          <p:cNvSpPr txBox="1">
            <a:spLocks/>
          </p:cNvSpPr>
          <p:nvPr/>
        </p:nvSpPr>
        <p:spPr>
          <a:xfrm>
            <a:off x="760613" y="4325396"/>
            <a:ext cx="7926187" cy="2184461"/>
          </a:xfrm>
          <a:prstGeom prst="rect">
            <a:avLst/>
          </a:prstGeom>
        </p:spPr>
        <p:txBody>
          <a:bodyPr vert="horz" lIns="0" tIns="0" rIns="0" bIns="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2400" b="1" i="0" kern="1200">
                <a:solidFill>
                  <a:schemeClr val="tx2">
                    <a:lumMod val="75000"/>
                  </a:schemeClr>
                </a:solidFill>
                <a:latin typeface="+mn-lt"/>
                <a:ea typeface="+mn-ea"/>
                <a:cs typeface="+mn-cs"/>
              </a:defRPr>
            </a:lvl1pPr>
            <a:lvl2pPr marL="6858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2pPr>
            <a:lvl3pPr marL="11430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3pPr>
            <a:lvl4pPr marL="16002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4pPr>
            <a:lvl5pPr marL="2057400" indent="-283464" algn="l" defTabSz="914400" rtl="0" eaLnBrk="1" latinLnBrk="0" hangingPunct="1">
              <a:lnSpc>
                <a:spcPct val="90000"/>
              </a:lnSpc>
              <a:spcBef>
                <a:spcPts val="500"/>
              </a:spcBef>
              <a:buFont typeface="Arial" panose="020B0604020202020204" pitchFamily="34" charset="0"/>
              <a:buChar char="•"/>
              <a:defRPr sz="40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800" dirty="0">
                <a:solidFill>
                  <a:srgbClr val="002060"/>
                </a:solidFill>
                <a:latin typeface="Calibri"/>
                <a:ea typeface="Calibri"/>
                <a:cs typeface="Calibri"/>
              </a:rPr>
              <a:t>DMHAS Center for Prevention Evaluation and Statistics (CPES) at UConn Health</a:t>
            </a:r>
          </a:p>
          <a:p>
            <a:pPr>
              <a:lnSpc>
                <a:spcPct val="100000"/>
              </a:lnSpc>
            </a:pPr>
            <a:r>
              <a:rPr lang="en-US" sz="2800" dirty="0">
                <a:solidFill>
                  <a:srgbClr val="002060"/>
                </a:solidFill>
                <a:latin typeface="Calibri"/>
                <a:ea typeface="Calibri"/>
                <a:cs typeface="Calibri"/>
              </a:rPr>
              <a:t>Contacts: 	Jennifer Sussman: </a:t>
            </a:r>
            <a:r>
              <a:rPr lang="en-US" sz="2800" dirty="0">
                <a:solidFill>
                  <a:srgbClr val="002060"/>
                </a:solidFill>
                <a:latin typeface="Calibri"/>
                <a:ea typeface="Calibri"/>
                <a:cs typeface="Calibri"/>
                <a:hlinkClick r:id="rId3"/>
              </a:rPr>
              <a:t>sussman@uchc.edu</a:t>
            </a:r>
            <a:endParaRPr lang="en-US" sz="2800" dirty="0">
              <a:solidFill>
                <a:srgbClr val="002060"/>
              </a:solidFill>
              <a:latin typeface="Calibri"/>
              <a:ea typeface="Calibri"/>
              <a:cs typeface="Calibri"/>
            </a:endParaRPr>
          </a:p>
          <a:p>
            <a:pPr>
              <a:lnSpc>
                <a:spcPct val="100000"/>
              </a:lnSpc>
            </a:pPr>
            <a:r>
              <a:rPr lang="en-US" sz="2800" dirty="0">
                <a:solidFill>
                  <a:srgbClr val="002060"/>
                </a:solidFill>
                <a:latin typeface="Calibri"/>
                <a:ea typeface="Calibri"/>
                <a:cs typeface="Calibri"/>
              </a:rPr>
              <a:t>		</a:t>
            </a:r>
            <a:r>
              <a:rPr lang="en-US" sz="2800">
                <a:solidFill>
                  <a:srgbClr val="002060"/>
                </a:solidFill>
                <a:latin typeface="Calibri"/>
                <a:ea typeface="Calibri"/>
                <a:cs typeface="Calibri"/>
              </a:rPr>
              <a:t>Megan O’Grady:   </a:t>
            </a:r>
            <a:r>
              <a:rPr lang="en-US" sz="2800">
                <a:solidFill>
                  <a:srgbClr val="002060"/>
                </a:solidFill>
                <a:latin typeface="Calibri"/>
                <a:ea typeface="Calibri"/>
                <a:cs typeface="Calibri"/>
                <a:hlinkClick r:id="rId4"/>
              </a:rPr>
              <a:t>ogrady</a:t>
            </a:r>
            <a:r>
              <a:rPr lang="en-US" sz="2800" dirty="0">
                <a:solidFill>
                  <a:srgbClr val="002060"/>
                </a:solidFill>
                <a:latin typeface="Calibri"/>
                <a:ea typeface="Calibri"/>
                <a:cs typeface="Calibri"/>
                <a:hlinkClick r:id="rId4"/>
              </a:rPr>
              <a:t>@uchc.edu</a:t>
            </a:r>
            <a:endParaRPr lang="en-US" sz="2800" dirty="0">
              <a:solidFill>
                <a:srgbClr val="002060"/>
              </a:solidFill>
              <a:latin typeface="Calibri"/>
              <a:ea typeface="Calibri"/>
              <a:cs typeface="Calibri"/>
            </a:endParaRPr>
          </a:p>
          <a:p>
            <a:pPr>
              <a:lnSpc>
                <a:spcPct val="100000"/>
              </a:lnSpc>
            </a:pPr>
            <a:endParaRPr lang="en-US" sz="2800" dirty="0">
              <a:solidFill>
                <a:srgbClr val="002060"/>
              </a:solidFill>
              <a:latin typeface="Calibri"/>
              <a:ea typeface="Calibri"/>
              <a:cs typeface="Calibri"/>
            </a:endParaRPr>
          </a:p>
        </p:txBody>
      </p:sp>
      <p:sp>
        <p:nvSpPr>
          <p:cNvPr id="6" name="Freeform 5">
            <a:extLst>
              <a:ext uri="{FF2B5EF4-FFF2-40B4-BE49-F238E27FC236}">
                <a16:creationId xmlns:a16="http://schemas.microsoft.com/office/drawing/2014/main" id="{D8232278-FC6F-EDB1-4601-38F1B88E8782}"/>
              </a:ext>
            </a:extLst>
          </p:cNvPr>
          <p:cNvSpPr>
            <a:spLocks noChangeAspect="1"/>
          </p:cNvSpPr>
          <p:nvPr/>
        </p:nvSpPr>
        <p:spPr>
          <a:xfrm>
            <a:off x="9341253" y="5682657"/>
            <a:ext cx="2256387" cy="1025630"/>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5">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5" name="Picture 4" descr="A blue circle with a black and white logo&#10;&#10;Description automatically generated">
            <a:extLst>
              <a:ext uri="{FF2B5EF4-FFF2-40B4-BE49-F238E27FC236}">
                <a16:creationId xmlns:a16="http://schemas.microsoft.com/office/drawing/2014/main" id="{40E01BC8-8969-7EC4-C5D0-6FAC76D827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358" y="348143"/>
            <a:ext cx="2335877" cy="1189113"/>
          </a:xfrm>
          <a:prstGeom prst="rect">
            <a:avLst/>
          </a:prstGeom>
        </p:spPr>
      </p:pic>
      <p:sp>
        <p:nvSpPr>
          <p:cNvPr id="3" name="TextBox 2">
            <a:extLst>
              <a:ext uri="{FF2B5EF4-FFF2-40B4-BE49-F238E27FC236}">
                <a16:creationId xmlns:a16="http://schemas.microsoft.com/office/drawing/2014/main" id="{FBD3AF3F-4F1D-6FEB-586A-79CDE5742E9C}"/>
              </a:ext>
            </a:extLst>
          </p:cNvPr>
          <p:cNvSpPr txBox="1"/>
          <p:nvPr/>
        </p:nvSpPr>
        <p:spPr>
          <a:xfrm>
            <a:off x="5433238" y="1518465"/>
            <a:ext cx="5826642" cy="1569660"/>
          </a:xfrm>
          <a:prstGeom prst="rect">
            <a:avLst/>
          </a:prstGeom>
          <a:solidFill>
            <a:schemeClr val="accent3">
              <a:lumMod val="40000"/>
              <a:lumOff val="60000"/>
              <a:alpha val="60000"/>
            </a:schemeClr>
          </a:solidFill>
        </p:spPr>
        <p:txBody>
          <a:bodyPr wrap="square" rtlCol="0" anchor="ctr">
            <a:spAutoFit/>
          </a:bodyPr>
          <a:lstStyle/>
          <a:p>
            <a:pPr algn="ctr"/>
            <a:r>
              <a:rPr lang="en-US" sz="3200" b="1" dirty="0">
                <a:solidFill>
                  <a:srgbClr val="002060"/>
                </a:solidFill>
                <a:latin typeface="Calibri" panose="020F0502020204030204" pitchFamily="34" charset="0"/>
                <a:cs typeface="Calibri" panose="020F0502020204030204" pitchFamily="34" charset="0"/>
              </a:rPr>
              <a:t>Explore prevention resource assessment products on the </a:t>
            </a:r>
          </a:p>
          <a:p>
            <a:pPr algn="ctr"/>
            <a:r>
              <a:rPr lang="en-US" sz="3200" b="1" dirty="0">
                <a:solidFill>
                  <a:srgbClr val="00206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SEOW Prevention Data Portal</a:t>
            </a:r>
            <a:r>
              <a:rPr lang="en-US" sz="3200" b="1"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4261132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4">
            <a:extLst>
              <a:ext uri="{FF2B5EF4-FFF2-40B4-BE49-F238E27FC236}">
                <a16:creationId xmlns:a16="http://schemas.microsoft.com/office/drawing/2014/main" id="{4A788044-0660-2A50-0DB4-A7427E5D25DC}"/>
              </a:ext>
            </a:extLst>
          </p:cNvPr>
          <p:cNvSpPr txBox="1"/>
          <p:nvPr/>
        </p:nvSpPr>
        <p:spPr>
          <a:xfrm>
            <a:off x="1571624" y="102876"/>
            <a:ext cx="9896475" cy="1247460"/>
          </a:xfrm>
          <a:prstGeom prst="rect">
            <a:avLst/>
          </a:prstGeom>
        </p:spPr>
        <p:txBody>
          <a:bodyPr vert="horz" lIns="0" tIns="0" rIns="0" bIns="0" rtlCol="0" anchor="b" anchorCtr="0" compatLnSpc="1">
            <a:normAutofit/>
          </a:bodyPr>
          <a:lstStyle/>
          <a:p>
            <a:pPr>
              <a:lnSpc>
                <a:spcPct val="80000"/>
              </a:lnSpc>
              <a:spcBef>
                <a:spcPct val="0"/>
              </a:spcBef>
              <a:spcAft>
                <a:spcPts val="600"/>
              </a:spcAft>
              <a:defRPr sz="1800" b="0" i="0" u="none" strike="noStrike" kern="0" cap="none" spc="0" baseline="0">
                <a:solidFill>
                  <a:srgbClr val="000000"/>
                </a:solidFill>
                <a:uFillTx/>
              </a:defRPr>
            </a:pPr>
            <a:r>
              <a:rPr lang="en-US" sz="4400" b="1" i="0" kern="1200" spc="100" baseline="0" dirty="0">
                <a:solidFill>
                  <a:srgbClr val="002060"/>
                </a:solidFill>
                <a:latin typeface="Calibri"/>
                <a:ea typeface="Calibri"/>
                <a:cs typeface="Calibri"/>
              </a:rPr>
              <a:t>Target Audience</a:t>
            </a:r>
          </a:p>
        </p:txBody>
      </p:sp>
      <p:graphicFrame>
        <p:nvGraphicFramePr>
          <p:cNvPr id="2" name="Table 3">
            <a:extLst>
              <a:ext uri="{FF2B5EF4-FFF2-40B4-BE49-F238E27FC236}">
                <a16:creationId xmlns:a16="http://schemas.microsoft.com/office/drawing/2014/main" id="{238A4BCD-88B2-1931-00F5-C378F0ADA6F2}"/>
              </a:ext>
            </a:extLst>
          </p:cNvPr>
          <p:cNvGraphicFramePr>
            <a:graphicFrameLocks noGrp="1"/>
          </p:cNvGraphicFramePr>
          <p:nvPr>
            <p:extLst>
              <p:ext uri="{D42A27DB-BD31-4B8C-83A1-F6EECF244321}">
                <p14:modId xmlns:p14="http://schemas.microsoft.com/office/powerpoint/2010/main" val="1614986519"/>
              </p:ext>
            </p:extLst>
          </p:nvPr>
        </p:nvGraphicFramePr>
        <p:xfrm>
          <a:off x="1571624" y="1880598"/>
          <a:ext cx="9048749" cy="4117167"/>
        </p:xfrm>
        <a:graphic>
          <a:graphicData uri="http://schemas.openxmlformats.org/drawingml/2006/table">
            <a:tbl>
              <a:tblPr firstRow="1" bandRow="1">
                <a:effectLst/>
              </a:tblPr>
              <a:tblGrid>
                <a:gridCol w="2999598">
                  <a:extLst>
                    <a:ext uri="{9D8B030D-6E8A-4147-A177-3AD203B41FA5}">
                      <a16:colId xmlns:a16="http://schemas.microsoft.com/office/drawing/2014/main" val="3855059106"/>
                    </a:ext>
                  </a:extLst>
                </a:gridCol>
                <a:gridCol w="3003291">
                  <a:extLst>
                    <a:ext uri="{9D8B030D-6E8A-4147-A177-3AD203B41FA5}">
                      <a16:colId xmlns:a16="http://schemas.microsoft.com/office/drawing/2014/main" val="1100097219"/>
                    </a:ext>
                  </a:extLst>
                </a:gridCol>
                <a:gridCol w="3045860">
                  <a:extLst>
                    <a:ext uri="{9D8B030D-6E8A-4147-A177-3AD203B41FA5}">
                      <a16:colId xmlns:a16="http://schemas.microsoft.com/office/drawing/2014/main" val="3219170743"/>
                    </a:ext>
                  </a:extLst>
                </a:gridCol>
              </a:tblGrid>
              <a:tr h="632322">
                <a:tc>
                  <a:txBody>
                    <a:bodyPr/>
                    <a:lstStyle/>
                    <a:p>
                      <a:pPr lvl="0" algn="ctr">
                        <a:lnSpc>
                          <a:spcPts val="2635"/>
                        </a:lnSpc>
                      </a:pPr>
                      <a:r>
                        <a:rPr lang="en-US" sz="1900" b="1" dirty="0">
                          <a:solidFill>
                            <a:srgbClr val="002060"/>
                          </a:solidFill>
                          <a:latin typeface="Arial"/>
                          <a:cs typeface="Arial"/>
                        </a:rPr>
                        <a:t>State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chemeClr val="bg2">
                        <a:lumMod val="75000"/>
                      </a:schemeClr>
                    </a:solidFill>
                  </a:tcPr>
                </a:tc>
                <a:tc>
                  <a:txBody>
                    <a:bodyPr/>
                    <a:lstStyle/>
                    <a:p>
                      <a:pPr lvl="0" algn="ctr">
                        <a:lnSpc>
                          <a:spcPts val="2635"/>
                        </a:lnSpc>
                      </a:pPr>
                      <a:r>
                        <a:rPr lang="en-US" sz="1900" b="1" dirty="0">
                          <a:solidFill>
                            <a:schemeClr val="tx1"/>
                          </a:solidFill>
                          <a:latin typeface="Arial"/>
                          <a:cs typeface="Arial"/>
                        </a:rPr>
                        <a:t>Substate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chemeClr val="accent3"/>
                    </a:solidFill>
                  </a:tcPr>
                </a:tc>
                <a:tc>
                  <a:txBody>
                    <a:bodyPr/>
                    <a:lstStyle/>
                    <a:p>
                      <a:pPr lvl="0" algn="ctr">
                        <a:lnSpc>
                          <a:spcPts val="2635"/>
                        </a:lnSpc>
                      </a:pPr>
                      <a:r>
                        <a:rPr lang="en-US" sz="1900" b="1" dirty="0">
                          <a:solidFill>
                            <a:srgbClr val="002060"/>
                          </a:solidFill>
                          <a:latin typeface="Arial"/>
                          <a:cs typeface="Arial"/>
                        </a:rPr>
                        <a:t>Community Level</a:t>
                      </a:r>
                    </a:p>
                  </a:txBody>
                  <a:tcPr marL="89073" marR="89073" marT="89073" marB="89073" anchor="ctr">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solidFill>
                      <a:srgbClr val="FFDE75"/>
                    </a:solidFill>
                  </a:tcPr>
                </a:tc>
                <a:extLst>
                  <a:ext uri="{0D108BD9-81ED-4DB2-BD59-A6C34878D82A}">
                    <a16:rowId xmlns:a16="http://schemas.microsoft.com/office/drawing/2014/main" val="3931776738"/>
                  </a:ext>
                </a:extLst>
              </a:tr>
              <a:tr h="3346913">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State Agency Planners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Policy Makers     (i.e., Legislators)</a:t>
                      </a: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Regional Behavioral Health Action Organizations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Health Departments/ Districts Prevention Providers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Resource Links</a:t>
                      </a:r>
                    </a:p>
                    <a:p>
                      <a:pPr marL="0" marR="0" lvl="0" indent="0" algn="l" defTabSz="914400" rtl="0" fontAlgn="auto" hangingPunct="1">
                        <a:lnSpc>
                          <a:spcPts val="3755"/>
                        </a:lnSpc>
                        <a:spcBef>
                          <a:spcPts val="0"/>
                        </a:spcBef>
                        <a:spcAft>
                          <a:spcPts val="0"/>
                        </a:spcAft>
                        <a:buNone/>
                        <a:tabLst/>
                      </a:pPr>
                      <a:endParaRPr lang="en-US" sz="1700" dirty="0">
                        <a:solidFill>
                          <a:srgbClr val="002060"/>
                        </a:solidFill>
                        <a:latin typeface="Arial" pitchFamily="34"/>
                        <a:cs typeface="Arial" pitchFamily="34"/>
                      </a:endParaRP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tc>
                  <a:txBody>
                    <a:bodyPr/>
                    <a:lstStyle/>
                    <a:p>
                      <a:pPr marL="457200" lvl="0" indent="-457200" algn="l">
                        <a:lnSpc>
                          <a:spcPct val="100000"/>
                        </a:lnSpc>
                        <a:spcBef>
                          <a:spcPts val="0"/>
                        </a:spcBef>
                        <a:spcAft>
                          <a:spcPts val="1200"/>
                        </a:spcAft>
                        <a:buSzPct val="100000"/>
                        <a:buFont typeface="Arial" pitchFamily="34"/>
                        <a:buChar char="•"/>
                      </a:pPr>
                      <a:r>
                        <a:rPr lang="en-US" sz="2000" dirty="0">
                          <a:solidFill>
                            <a:srgbClr val="002060"/>
                          </a:solidFill>
                          <a:latin typeface="Arial"/>
                          <a:cs typeface="Arial"/>
                        </a:rPr>
                        <a:t>Prevention Coalitions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Prevention Councils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Youth Service Bureaus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Local Evaluators</a:t>
                      </a:r>
                    </a:p>
                    <a:p>
                      <a:pPr marL="457200" marR="0" lvl="0" indent="-457200" algn="l" defTabSz="914400" rtl="0" fontAlgn="auto" hangingPunct="1">
                        <a:lnSpc>
                          <a:spcPct val="100000"/>
                        </a:lnSpc>
                        <a:spcBef>
                          <a:spcPts val="0"/>
                        </a:spcBef>
                        <a:spcAft>
                          <a:spcPts val="1200"/>
                        </a:spcAft>
                        <a:buSzPct val="100000"/>
                        <a:buFont typeface="Arial" pitchFamily="34"/>
                        <a:buChar char="•"/>
                        <a:tabLst/>
                      </a:pPr>
                      <a:r>
                        <a:rPr lang="en-US" sz="2000" dirty="0">
                          <a:solidFill>
                            <a:srgbClr val="002060"/>
                          </a:solidFill>
                          <a:latin typeface="Arial"/>
                          <a:cs typeface="Arial"/>
                        </a:rPr>
                        <a:t>Town/City Government</a:t>
                      </a:r>
                    </a:p>
                  </a:txBody>
                  <a:tcPr marL="89073" marR="89073" marT="89073" marB="89073">
                    <a:lnL w="38103" cap="flat" cmpd="sng" algn="ctr">
                      <a:solidFill>
                        <a:srgbClr val="000000"/>
                      </a:solidFill>
                      <a:prstDash val="solid"/>
                      <a:round/>
                      <a:headEnd type="none" w="med" len="med"/>
                      <a:tailEnd type="none" w="med" len="med"/>
                    </a:lnL>
                    <a:lnR w="38103" cap="flat" cmpd="sng" algn="ctr">
                      <a:solidFill>
                        <a:srgbClr val="000000"/>
                      </a:solidFill>
                      <a:prstDash val="solid"/>
                      <a:round/>
                      <a:headEnd type="none" w="med" len="med"/>
                      <a:tailEnd type="none" w="med" len="med"/>
                    </a:lnR>
                    <a:lnT w="38103" cap="flat" cmpd="sng" algn="ctr">
                      <a:solidFill>
                        <a:srgbClr val="000000"/>
                      </a:solidFill>
                      <a:prstDash val="solid"/>
                      <a:round/>
                      <a:headEnd type="none" w="med" len="med"/>
                      <a:tailEnd type="none" w="med" len="med"/>
                    </a:lnT>
                    <a:lnB w="38103"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6699181"/>
                  </a:ext>
                </a:extLst>
              </a:tr>
            </a:tbl>
          </a:graphicData>
        </a:graphic>
      </p:graphicFrame>
      <p:sp>
        <p:nvSpPr>
          <p:cNvPr id="6" name="Freeform 5">
            <a:extLst>
              <a:ext uri="{FF2B5EF4-FFF2-40B4-BE49-F238E27FC236}">
                <a16:creationId xmlns:a16="http://schemas.microsoft.com/office/drawing/2014/main" id="{6D3B66C7-3C24-02B8-F9D2-561A04908892}"/>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8" name="Graphic 7" descr="Target Audience with solid fill">
            <a:extLst>
              <a:ext uri="{FF2B5EF4-FFF2-40B4-BE49-F238E27FC236}">
                <a16:creationId xmlns:a16="http://schemas.microsoft.com/office/drawing/2014/main" id="{CCB64F16-1323-34DB-3AC5-200BFC4F6F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4824" y="480562"/>
            <a:ext cx="1022350" cy="1022350"/>
          </a:xfrm>
          <a:prstGeom prst="rect">
            <a:avLst/>
          </a:prstGeom>
        </p:spPr>
      </p:pic>
      <p:cxnSp>
        <p:nvCxnSpPr>
          <p:cNvPr id="4" name="Straight Connector 3">
            <a:extLst>
              <a:ext uri="{FF2B5EF4-FFF2-40B4-BE49-F238E27FC236}">
                <a16:creationId xmlns:a16="http://schemas.microsoft.com/office/drawing/2014/main" id="{AB670274-7F8D-71BE-BD91-083A94B8B804}"/>
              </a:ext>
            </a:extLst>
          </p:cNvPr>
          <p:cNvCxnSpPr>
            <a:cxnSpLocks/>
          </p:cNvCxnSpPr>
          <p:nvPr/>
        </p:nvCxnSpPr>
        <p:spPr>
          <a:xfrm>
            <a:off x="1571624" y="1581998"/>
            <a:ext cx="1671306"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D5EB8-53FD-D8B4-A7D3-0F87438885B0}"/>
              </a:ext>
            </a:extLst>
          </p:cNvPr>
          <p:cNvSpPr>
            <a:spLocks noGrp="1"/>
          </p:cNvSpPr>
          <p:nvPr>
            <p:ph type="title"/>
          </p:nvPr>
        </p:nvSpPr>
        <p:spPr>
          <a:xfrm>
            <a:off x="594361" y="189572"/>
            <a:ext cx="2504440" cy="1593507"/>
          </a:xfrm>
        </p:spPr>
        <p:txBody>
          <a:bodyPr/>
          <a:lstStyle/>
          <a:p>
            <a:r>
              <a:rPr lang="en-US" dirty="0">
                <a:solidFill>
                  <a:srgbClr val="002060"/>
                </a:solidFill>
                <a:latin typeface="Calibri"/>
                <a:ea typeface="Calibri"/>
                <a:cs typeface="Calibri"/>
              </a:rPr>
              <a:t>Final Products</a:t>
            </a:r>
          </a:p>
        </p:txBody>
      </p:sp>
      <p:sp>
        <p:nvSpPr>
          <p:cNvPr id="3" name="Content Placeholder 2">
            <a:extLst>
              <a:ext uri="{FF2B5EF4-FFF2-40B4-BE49-F238E27FC236}">
                <a16:creationId xmlns:a16="http://schemas.microsoft.com/office/drawing/2014/main" id="{001D2ABD-C737-99AC-84A4-007137C11A46}"/>
              </a:ext>
            </a:extLst>
          </p:cNvPr>
          <p:cNvSpPr>
            <a:spLocks noGrp="1"/>
          </p:cNvSpPr>
          <p:nvPr>
            <p:ph sz="quarter" idx="13"/>
          </p:nvPr>
        </p:nvSpPr>
        <p:spPr>
          <a:xfrm>
            <a:off x="594359" y="2281919"/>
            <a:ext cx="6787747" cy="2432322"/>
          </a:xfrm>
        </p:spPr>
        <p:txBody>
          <a:bodyPr vert="horz" lIns="0" tIns="228600" rIns="0" bIns="0" rtlCol="0" anchor="t">
            <a:normAutofit/>
          </a:bodyPr>
          <a:lstStyle/>
          <a:p>
            <a:pPr marL="283210" indent="-283210"/>
            <a:r>
              <a:rPr lang="en-US" sz="4000" dirty="0">
                <a:solidFill>
                  <a:schemeClr val="accent1"/>
                </a:solidFill>
                <a:latin typeface="Calibri"/>
                <a:ea typeface="Calibri"/>
                <a:cs typeface="Calibri"/>
                <a:hlinkClick r:id="rId3">
                  <a:extLst>
                    <a:ext uri="{A12FA001-AC4F-418D-AE19-62706E023703}">
                      <ahyp:hlinkClr xmlns:ahyp="http://schemas.microsoft.com/office/drawing/2018/hyperlinkcolor" val="tx"/>
                    </a:ext>
                  </a:extLst>
                </a:hlinkClick>
              </a:rPr>
              <a:t>Summary of findings</a:t>
            </a:r>
            <a:endParaRPr lang="en-US" sz="4000" dirty="0">
              <a:solidFill>
                <a:schemeClr val="accent1"/>
              </a:solidFill>
              <a:latin typeface="Calibri"/>
              <a:ea typeface="Calibri"/>
              <a:cs typeface="Calibri"/>
            </a:endParaRPr>
          </a:p>
          <a:p>
            <a:pPr marL="283210" indent="-283210"/>
            <a:r>
              <a:rPr lang="en-US" sz="4000" dirty="0">
                <a:solidFill>
                  <a:schemeClr val="accent1"/>
                </a:solidFill>
                <a:latin typeface="Calibri"/>
                <a:ea typeface="Calibri"/>
                <a:cs typeface="Calibri"/>
                <a:hlinkClick r:id="rId4">
                  <a:extLst>
                    <a:ext uri="{A12FA001-AC4F-418D-AE19-62706E023703}">
                      <ahyp:hlinkClr xmlns:ahyp="http://schemas.microsoft.com/office/drawing/2018/hyperlinkcolor" val="tx"/>
                    </a:ext>
                  </a:extLst>
                </a:hlinkClick>
              </a:rPr>
              <a:t>Electronic resource directory</a:t>
            </a:r>
            <a:endParaRPr lang="en-US" sz="4000" dirty="0">
              <a:solidFill>
                <a:schemeClr val="accent1"/>
              </a:solidFill>
              <a:latin typeface="Calibri"/>
              <a:ea typeface="Calibri"/>
              <a:cs typeface="Calibri"/>
            </a:endParaRPr>
          </a:p>
          <a:p>
            <a:pPr marL="283210" indent="-283210"/>
            <a:r>
              <a:rPr lang="en-US" sz="4000" dirty="0">
                <a:solidFill>
                  <a:schemeClr val="accent1"/>
                </a:solidFill>
                <a:latin typeface="Calibri"/>
                <a:ea typeface="Calibri"/>
                <a:cs typeface="Calibri"/>
                <a:hlinkClick r:id="rId5">
                  <a:extLst>
                    <a:ext uri="{A12FA001-AC4F-418D-AE19-62706E023703}">
                      <ahyp:hlinkClr xmlns:ahyp="http://schemas.microsoft.com/office/drawing/2018/hyperlinkcolor" val="tx"/>
                    </a:ext>
                  </a:extLst>
                </a:hlinkClick>
              </a:rPr>
              <a:t>Interactive resource map</a:t>
            </a:r>
            <a:endParaRPr lang="en-US" sz="4000" dirty="0">
              <a:solidFill>
                <a:schemeClr val="accent1"/>
              </a:solidFill>
              <a:latin typeface="Calibri"/>
              <a:ea typeface="Calibri"/>
              <a:cs typeface="Calibri"/>
            </a:endParaRPr>
          </a:p>
          <a:p>
            <a:pPr marL="283210" indent="-283210"/>
            <a:endParaRPr lang="en-US" dirty="0">
              <a:solidFill>
                <a:schemeClr val="accent1"/>
              </a:solidFill>
            </a:endParaRPr>
          </a:p>
          <a:p>
            <a:pPr marL="283210" indent="-283210"/>
            <a:endParaRPr lang="en-US" dirty="0"/>
          </a:p>
        </p:txBody>
      </p:sp>
      <p:sp>
        <p:nvSpPr>
          <p:cNvPr id="4" name="TextBox 3">
            <a:extLst>
              <a:ext uri="{FF2B5EF4-FFF2-40B4-BE49-F238E27FC236}">
                <a16:creationId xmlns:a16="http://schemas.microsoft.com/office/drawing/2014/main" id="{E2313855-44C0-3728-A296-513355260F62}"/>
              </a:ext>
            </a:extLst>
          </p:cNvPr>
          <p:cNvSpPr txBox="1"/>
          <p:nvPr/>
        </p:nvSpPr>
        <p:spPr>
          <a:xfrm>
            <a:off x="594359" y="4949608"/>
            <a:ext cx="7954218" cy="1569660"/>
          </a:xfrm>
          <a:prstGeom prst="rect">
            <a:avLst/>
          </a:prstGeom>
          <a:solidFill>
            <a:srgbClr val="002060"/>
          </a:solidFill>
        </p:spPr>
        <p:txBody>
          <a:bodyPr wrap="square" lIns="91440" tIns="45720" rIns="91440" bIns="45720" rtlCol="0" anchor="t">
            <a:spAutoFit/>
          </a:bodyPr>
          <a:lstStyle/>
          <a:p>
            <a:pPr algn="ctr"/>
            <a:r>
              <a:rPr lang="en-US" sz="3200" dirty="0">
                <a:solidFill>
                  <a:schemeClr val="bg1"/>
                </a:solidFill>
                <a:latin typeface="Calibri"/>
                <a:ea typeface="Calibri"/>
                <a:cs typeface="Calibri"/>
              </a:rPr>
              <a:t>Explore these and other resources on the </a:t>
            </a:r>
          </a:p>
          <a:p>
            <a:pPr algn="ctr"/>
            <a:r>
              <a:rPr lang="en-US" sz="3200" dirty="0">
                <a:solidFill>
                  <a:schemeClr val="accent3"/>
                </a:solidFill>
                <a:latin typeface="Calibri"/>
                <a:ea typeface="Calibri"/>
                <a:cs typeface="Calibri"/>
                <a:hlinkClick r:id="rId6">
                  <a:extLst>
                    <a:ext uri="{A12FA001-AC4F-418D-AE19-62706E023703}">
                      <ahyp:hlinkClr xmlns:ahyp="http://schemas.microsoft.com/office/drawing/2018/hyperlinkcolor" val="tx"/>
                    </a:ext>
                  </a:extLst>
                </a:hlinkClick>
              </a:rPr>
              <a:t>SEOW Prevention Data Portal</a:t>
            </a:r>
            <a:endParaRPr lang="en-US" sz="3200" dirty="0">
              <a:solidFill>
                <a:schemeClr val="accent3"/>
              </a:solidFill>
              <a:latin typeface="Calibri"/>
              <a:ea typeface="Calibri"/>
              <a:cs typeface="Calibri"/>
            </a:endParaRPr>
          </a:p>
          <a:p>
            <a:pPr algn="ctr"/>
            <a:r>
              <a:rPr lang="en-US" sz="3200" dirty="0"/>
              <a:t> </a:t>
            </a:r>
          </a:p>
        </p:txBody>
      </p:sp>
      <p:sp>
        <p:nvSpPr>
          <p:cNvPr id="5" name="Freeform 5">
            <a:extLst>
              <a:ext uri="{FF2B5EF4-FFF2-40B4-BE49-F238E27FC236}">
                <a16:creationId xmlns:a16="http://schemas.microsoft.com/office/drawing/2014/main" id="{44959652-0B6B-3869-38F2-AA4945A63ABB}"/>
              </a:ext>
            </a:extLst>
          </p:cNvPr>
          <p:cNvSpPr>
            <a:spLocks noChangeAspect="1"/>
          </p:cNvSpPr>
          <p:nvPr/>
        </p:nvSpPr>
        <p:spPr>
          <a:xfrm>
            <a:off x="10823942" y="115144"/>
            <a:ext cx="1185693" cy="53895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7">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9" name="Graphic 8" descr="Continuous Improvement with solid fill">
            <a:extLst>
              <a:ext uri="{FF2B5EF4-FFF2-40B4-BE49-F238E27FC236}">
                <a16:creationId xmlns:a16="http://schemas.microsoft.com/office/drawing/2014/main" id="{B9BBCE1B-E9B1-BC47-D3F9-EB275BE0D3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32327" y="4662499"/>
            <a:ext cx="1702689" cy="1702689"/>
          </a:xfrm>
          <a:prstGeom prst="rect">
            <a:avLst/>
          </a:prstGeom>
        </p:spPr>
      </p:pic>
    </p:spTree>
    <p:extLst>
      <p:ext uri="{BB962C8B-B14F-4D97-AF65-F5344CB8AC3E}">
        <p14:creationId xmlns:p14="http://schemas.microsoft.com/office/powerpoint/2010/main" val="175899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B776-BD37-AE86-64D1-9F8E3CF948B0}"/>
              </a:ext>
            </a:extLst>
          </p:cNvPr>
          <p:cNvSpPr>
            <a:spLocks noGrp="1"/>
          </p:cNvSpPr>
          <p:nvPr>
            <p:ph type="ctrTitle"/>
          </p:nvPr>
        </p:nvSpPr>
        <p:spPr/>
        <p:txBody>
          <a:bodyPr/>
          <a:lstStyle/>
          <a:p>
            <a:r>
              <a:rPr lang="en-US" dirty="0">
                <a:solidFill>
                  <a:srgbClr val="002060"/>
                </a:solidFill>
                <a:latin typeface="Calibri"/>
                <a:ea typeface="Calibri"/>
                <a:cs typeface="Calibri"/>
              </a:rPr>
              <a:t>Methods</a:t>
            </a:r>
          </a:p>
        </p:txBody>
      </p:sp>
      <p:sp>
        <p:nvSpPr>
          <p:cNvPr id="3" name="Freeform 5">
            <a:extLst>
              <a:ext uri="{FF2B5EF4-FFF2-40B4-BE49-F238E27FC236}">
                <a16:creationId xmlns:a16="http://schemas.microsoft.com/office/drawing/2014/main" id="{B1A73E9B-7929-1052-369F-F8B2E59EE9B4}"/>
              </a:ext>
            </a:extLst>
          </p:cNvPr>
          <p:cNvSpPr>
            <a:spLocks noChangeAspect="1"/>
          </p:cNvSpPr>
          <p:nvPr/>
        </p:nvSpPr>
        <p:spPr>
          <a:xfrm>
            <a:off x="10058120" y="324120"/>
            <a:ext cx="1803606" cy="8198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extLst>
      <p:ext uri="{BB962C8B-B14F-4D97-AF65-F5344CB8AC3E}">
        <p14:creationId xmlns:p14="http://schemas.microsoft.com/office/powerpoint/2010/main" val="968769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12EC4C9-619C-7006-8213-952BEDF0AF20}"/>
              </a:ext>
            </a:extLst>
          </p:cNvPr>
          <p:cNvSpPr>
            <a:spLocks noChangeAspect="1"/>
          </p:cNvSpPr>
          <p:nvPr/>
        </p:nvSpPr>
        <p:spPr>
          <a:xfrm>
            <a:off x="10474960" y="5997956"/>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graphicFrame>
        <p:nvGraphicFramePr>
          <p:cNvPr id="8" name="TextBox 4">
            <a:extLst>
              <a:ext uri="{FF2B5EF4-FFF2-40B4-BE49-F238E27FC236}">
                <a16:creationId xmlns:a16="http://schemas.microsoft.com/office/drawing/2014/main" id="{2204933D-963D-26F8-CDD8-29291D552245}"/>
              </a:ext>
            </a:extLst>
          </p:cNvPr>
          <p:cNvGraphicFramePr/>
          <p:nvPr>
            <p:extLst>
              <p:ext uri="{D42A27DB-BD31-4B8C-83A1-F6EECF244321}">
                <p14:modId xmlns:p14="http://schemas.microsoft.com/office/powerpoint/2010/main" val="820920301"/>
              </p:ext>
            </p:extLst>
          </p:nvPr>
        </p:nvGraphicFramePr>
        <p:xfrm>
          <a:off x="1143000" y="1403503"/>
          <a:ext cx="9872663" cy="42570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6" name="TextBox 195">
            <a:extLst>
              <a:ext uri="{FF2B5EF4-FFF2-40B4-BE49-F238E27FC236}">
                <a16:creationId xmlns:a16="http://schemas.microsoft.com/office/drawing/2014/main" id="{303A7A2B-17FF-E527-0CFA-67BFF3D396A1}"/>
              </a:ext>
            </a:extLst>
          </p:cNvPr>
          <p:cNvSpPr txBox="1"/>
          <p:nvPr/>
        </p:nvSpPr>
        <p:spPr>
          <a:xfrm>
            <a:off x="1049015" y="284800"/>
            <a:ext cx="668110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002060"/>
                </a:solidFill>
                <a:latin typeface="Calibri"/>
                <a:ea typeface="Calibri"/>
                <a:cs typeface="Calibri"/>
              </a:rPr>
              <a:t>Data Sources </a:t>
            </a:r>
          </a:p>
        </p:txBody>
      </p:sp>
      <p:cxnSp>
        <p:nvCxnSpPr>
          <p:cNvPr id="4" name="Straight Connector 3">
            <a:extLst>
              <a:ext uri="{FF2B5EF4-FFF2-40B4-BE49-F238E27FC236}">
                <a16:creationId xmlns:a16="http://schemas.microsoft.com/office/drawing/2014/main" id="{66EB7403-49FC-5543-9966-6D3D54EE25B4}"/>
              </a:ext>
            </a:extLst>
          </p:cNvPr>
          <p:cNvCxnSpPr>
            <a:cxnSpLocks/>
          </p:cNvCxnSpPr>
          <p:nvPr/>
        </p:nvCxnSpPr>
        <p:spPr>
          <a:xfrm>
            <a:off x="1143000" y="1177960"/>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3FCAAAE-479E-F525-74E4-0A9967D43315}"/>
              </a:ext>
            </a:extLst>
          </p:cNvPr>
          <p:cNvGraphicFramePr>
            <a:graphicFrameLocks noGrp="1"/>
          </p:cNvGraphicFramePr>
          <p:nvPr/>
        </p:nvGraphicFramePr>
        <p:xfrm>
          <a:off x="863602" y="990600"/>
          <a:ext cx="10413990" cy="5401749"/>
        </p:xfrm>
        <a:graphic>
          <a:graphicData uri="http://schemas.openxmlformats.org/drawingml/2006/table">
            <a:tbl>
              <a:tblPr>
                <a:effectLst/>
              </a:tblPr>
              <a:tblGrid>
                <a:gridCol w="1879597">
                  <a:extLst>
                    <a:ext uri="{9D8B030D-6E8A-4147-A177-3AD203B41FA5}">
                      <a16:colId xmlns:a16="http://schemas.microsoft.com/office/drawing/2014/main" val="98987836"/>
                    </a:ext>
                  </a:extLst>
                </a:gridCol>
                <a:gridCol w="1422397">
                  <a:extLst>
                    <a:ext uri="{9D8B030D-6E8A-4147-A177-3AD203B41FA5}">
                      <a16:colId xmlns:a16="http://schemas.microsoft.com/office/drawing/2014/main" val="1897134763"/>
                    </a:ext>
                  </a:extLst>
                </a:gridCol>
                <a:gridCol w="1174315">
                  <a:extLst>
                    <a:ext uri="{9D8B030D-6E8A-4147-A177-3AD203B41FA5}">
                      <a16:colId xmlns:a16="http://schemas.microsoft.com/office/drawing/2014/main" val="300835507"/>
                    </a:ext>
                  </a:extLst>
                </a:gridCol>
                <a:gridCol w="1290517">
                  <a:extLst>
                    <a:ext uri="{9D8B030D-6E8A-4147-A177-3AD203B41FA5}">
                      <a16:colId xmlns:a16="http://schemas.microsoft.com/office/drawing/2014/main" val="1872541376"/>
                    </a:ext>
                  </a:extLst>
                </a:gridCol>
                <a:gridCol w="1678326">
                  <a:extLst>
                    <a:ext uri="{9D8B030D-6E8A-4147-A177-3AD203B41FA5}">
                      <a16:colId xmlns:a16="http://schemas.microsoft.com/office/drawing/2014/main" val="1256282199"/>
                    </a:ext>
                  </a:extLst>
                </a:gridCol>
                <a:gridCol w="1484419">
                  <a:extLst>
                    <a:ext uri="{9D8B030D-6E8A-4147-A177-3AD203B41FA5}">
                      <a16:colId xmlns:a16="http://schemas.microsoft.com/office/drawing/2014/main" val="3781119521"/>
                    </a:ext>
                  </a:extLst>
                </a:gridCol>
                <a:gridCol w="1484419">
                  <a:extLst>
                    <a:ext uri="{9D8B030D-6E8A-4147-A177-3AD203B41FA5}">
                      <a16:colId xmlns:a16="http://schemas.microsoft.com/office/drawing/2014/main" val="3679993442"/>
                    </a:ext>
                  </a:extLst>
                </a:gridCol>
              </a:tblGrid>
              <a:tr h="665762">
                <a:tc>
                  <a:txBody>
                    <a:bodyPr/>
                    <a:lstStyle/>
                    <a:p>
                      <a:pPr lvl="0" algn="ctr" rtl="0" fontAlgn="auto"/>
                      <a:r>
                        <a:rPr lang="en-US" sz="1900" b="1" i="0">
                          <a:solidFill>
                            <a:srgbClr val="FFFFFF"/>
                          </a:solidFill>
                          <a:latin typeface="Arial" pitchFamily="34"/>
                          <a:cs typeface="Arial" pitchFamily="34"/>
                        </a:rPr>
                        <a:t>Region​</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LPC​</a:t>
                      </a:r>
                    </a:p>
                    <a:p>
                      <a:pPr lvl="0" algn="ctr" rtl="0" fontAlgn="auto"/>
                      <a:r>
                        <a:rPr lang="en-US" sz="1900" b="1" i="0">
                          <a:solidFill>
                            <a:srgbClr val="FFFFFF"/>
                          </a:solidFill>
                          <a:latin typeface="Arial" pitchFamily="34"/>
                          <a:cs typeface="Arial" pitchFamily="34"/>
                        </a:rPr>
                        <a:t>Responses​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Total​</a:t>
                      </a:r>
                    </a:p>
                    <a:p>
                      <a:pPr lvl="0" algn="ctr" rtl="0" fontAlgn="auto"/>
                      <a:r>
                        <a:rPr lang="en-US" sz="1900" b="1" i="0">
                          <a:solidFill>
                            <a:srgbClr val="FFFFFF"/>
                          </a:solidFill>
                          <a:latin typeface="Arial" pitchFamily="34"/>
                          <a:cs typeface="Arial" pitchFamily="34"/>
                        </a:rPr>
                        <a:t>LPCs​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LPC​</a:t>
                      </a:r>
                    </a:p>
                    <a:p>
                      <a:pPr lvl="0" algn="ctr" rtl="0" fontAlgn="auto"/>
                      <a:r>
                        <a:rPr lang="en-US" sz="1900" b="1" i="0">
                          <a:solidFill>
                            <a:srgbClr val="FFFFFF"/>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Towns ​</a:t>
                      </a:r>
                    </a:p>
                    <a:p>
                      <a:pPr lvl="0" algn="ctr" rtl="0" fontAlgn="auto"/>
                      <a:r>
                        <a:rPr lang="en-US" sz="1900" b="1" i="0">
                          <a:solidFill>
                            <a:srgbClr val="FFFFFF"/>
                          </a:solidFill>
                          <a:latin typeface="Arial" pitchFamily="34"/>
                          <a:cs typeface="Arial" pitchFamily="34"/>
                        </a:rPr>
                        <a:t>Represented​</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Total​</a:t>
                      </a:r>
                    </a:p>
                    <a:p>
                      <a:pPr lvl="0" algn="ctr" rtl="0" fontAlgn="auto"/>
                      <a:r>
                        <a:rPr lang="en-US" sz="1900" b="1" i="0">
                          <a:solidFill>
                            <a:srgbClr val="FFFFFF"/>
                          </a:solidFill>
                          <a:latin typeface="Arial" pitchFamily="34"/>
                          <a:cs typeface="Arial" pitchFamily="34"/>
                        </a:rPr>
                        <a:t>Towns​</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tc>
                  <a:txBody>
                    <a:bodyPr/>
                    <a:lstStyle/>
                    <a:p>
                      <a:pPr lvl="0" algn="ctr" rtl="0" fontAlgn="auto"/>
                      <a:r>
                        <a:rPr lang="en-US" sz="1900" b="1" i="0">
                          <a:solidFill>
                            <a:srgbClr val="FFFFFF"/>
                          </a:solidFill>
                          <a:latin typeface="Arial" pitchFamily="34"/>
                          <a:cs typeface="Arial" pitchFamily="34"/>
                        </a:rPr>
                        <a:t>Town​</a:t>
                      </a:r>
                    </a:p>
                    <a:p>
                      <a:pPr lvl="0" algn="ctr" rtl="0" fontAlgn="auto"/>
                      <a:r>
                        <a:rPr lang="en-US" sz="1900" b="1" i="0">
                          <a:solidFill>
                            <a:srgbClr val="FFFFFF"/>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002060"/>
                    </a:solidFill>
                  </a:tcPr>
                </a:tc>
                <a:extLst>
                  <a:ext uri="{0D108BD9-81ED-4DB2-BD59-A6C34878D82A}">
                    <a16:rowId xmlns:a16="http://schemas.microsoft.com/office/drawing/2014/main" val="3108362563"/>
                  </a:ext>
                </a:extLst>
              </a:tr>
              <a:tr h="776039">
                <a:tc>
                  <a:txBody>
                    <a:bodyPr/>
                    <a:lstStyle/>
                    <a:p>
                      <a:pPr lvl="0" algn="ctr" rtl="0" fontAlgn="auto"/>
                      <a:r>
                        <a:rPr lang="en-US" sz="1900" b="0" i="0">
                          <a:solidFill>
                            <a:srgbClr val="002060"/>
                          </a:solidFill>
                          <a:latin typeface="Arial" pitchFamily="34"/>
                          <a:cs typeface="Arial" pitchFamily="34"/>
                        </a:rPr>
                        <a:t>1 </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(Southwest)</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93%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93%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179272206"/>
                  </a:ext>
                </a:extLst>
              </a:tr>
              <a:tr h="1008845">
                <a:tc>
                  <a:txBody>
                    <a:bodyPr/>
                    <a:lstStyle/>
                    <a:p>
                      <a:pPr lvl="0" algn="ctr" rtl="0" fontAlgn="auto"/>
                      <a:r>
                        <a:rPr lang="en-US" sz="1900" b="0" i="0">
                          <a:solidFill>
                            <a:srgbClr val="002060"/>
                          </a:solidFill>
                          <a:latin typeface="Arial" pitchFamily="34"/>
                          <a:cs typeface="Arial" pitchFamily="34"/>
                        </a:rPr>
                        <a:t>2</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(South Central)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25</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91%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919486137"/>
                  </a:ext>
                </a:extLst>
              </a:tr>
              <a:tr h="776039">
                <a:tc>
                  <a:txBody>
                    <a:bodyPr/>
                    <a:lstStyle/>
                    <a:p>
                      <a:pPr lvl="0" algn="ctr" rtl="0" fontAlgn="auto"/>
                      <a:r>
                        <a:rPr lang="en-US" sz="1900" b="0" i="0">
                          <a:solidFill>
                            <a:srgbClr val="002060"/>
                          </a:solidFill>
                          <a:latin typeface="Arial" pitchFamily="34"/>
                          <a:cs typeface="Arial" pitchFamily="34"/>
                        </a:rPr>
                        <a:t>3</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(Eastern)</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68%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41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59%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342502230"/>
                  </a:ext>
                </a:extLst>
              </a:tr>
              <a:tr h="1008845">
                <a:tc>
                  <a:txBody>
                    <a:bodyPr/>
                    <a:lstStyle/>
                    <a:p>
                      <a:pPr lvl="0" algn="ctr" rtl="0" fontAlgn="auto"/>
                      <a:r>
                        <a:rPr lang="en-US" sz="1900" b="0" i="0">
                          <a:solidFill>
                            <a:srgbClr val="002060"/>
                          </a:solidFill>
                          <a:latin typeface="Arial" pitchFamily="34"/>
                          <a:cs typeface="Arial" pitchFamily="34"/>
                        </a:rPr>
                        <a:t>4 </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(North Central)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28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35</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80%</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30</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37</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0"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3971665686"/>
                  </a:ext>
                </a:extLst>
              </a:tr>
              <a:tr h="835329">
                <a:tc>
                  <a:txBody>
                    <a:bodyPr/>
                    <a:lstStyle/>
                    <a:p>
                      <a:pPr lvl="0" algn="ctr" rtl="0" fontAlgn="auto"/>
                      <a:r>
                        <a:rPr lang="en-US" sz="1900" b="0" i="0">
                          <a:solidFill>
                            <a:srgbClr val="002060"/>
                          </a:solidFill>
                          <a:latin typeface="Arial" pitchFamily="34"/>
                          <a:cs typeface="Arial" pitchFamily="34"/>
                        </a:rPr>
                        <a:t>5</a:t>
                      </a:r>
                      <a:r>
                        <a:rPr lang="en-US" sz="1900" b="0" i="0">
                          <a:solidFill>
                            <a:srgbClr val="000000"/>
                          </a:solidFill>
                          <a:latin typeface="Arial" pitchFamily="34"/>
                          <a:cs typeface="Arial" pitchFamily="34"/>
                        </a:rPr>
                        <a:t>​</a:t>
                      </a:r>
                    </a:p>
                    <a:p>
                      <a:pPr lvl="0" algn="ctr" rtl="0" fontAlgn="auto"/>
                      <a:r>
                        <a:rPr lang="en-US" sz="1900" b="0" i="0">
                          <a:solidFill>
                            <a:srgbClr val="002060"/>
                          </a:solidFill>
                          <a:latin typeface="Arial" pitchFamily="34"/>
                          <a:cs typeface="Arial" pitchFamily="34"/>
                        </a:rPr>
                        <a:t>(Western)</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17</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21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34</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43</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tc>
                  <a:txBody>
                    <a:bodyPr/>
                    <a:lstStyle/>
                    <a:p>
                      <a:pPr lvl="0" algn="ctr" rtl="0" fontAlgn="auto"/>
                      <a:r>
                        <a:rPr lang="en-US" sz="1900" b="0" i="0">
                          <a:solidFill>
                            <a:srgbClr val="002060"/>
                          </a:solidFill>
                          <a:latin typeface="Arial" pitchFamily="34"/>
                          <a:cs typeface="Arial" pitchFamily="34"/>
                        </a:rPr>
                        <a:t>79%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CEE7EE"/>
                    </a:solidFill>
                  </a:tcPr>
                </a:tc>
                <a:extLst>
                  <a:ext uri="{0D108BD9-81ED-4DB2-BD59-A6C34878D82A}">
                    <a16:rowId xmlns:a16="http://schemas.microsoft.com/office/drawing/2014/main" val="4019882930"/>
                  </a:ext>
                </a:extLst>
              </a:tr>
              <a:tr h="325811">
                <a:tc>
                  <a:txBody>
                    <a:bodyPr/>
                    <a:lstStyle/>
                    <a:p>
                      <a:pPr lvl="0" algn="ctr" rtl="0" fontAlgn="auto"/>
                      <a:r>
                        <a:rPr lang="en-US" sz="1900" b="1" i="0">
                          <a:solidFill>
                            <a:srgbClr val="002060"/>
                          </a:solidFill>
                          <a:latin typeface="Arial" pitchFamily="34"/>
                          <a:cs typeface="Arial" pitchFamily="34"/>
                        </a:rPr>
                        <a:t>TOTAL</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102</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126</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81%</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132</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169</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tc>
                  <a:txBody>
                    <a:bodyPr/>
                    <a:lstStyle/>
                    <a:p>
                      <a:pPr lvl="0" algn="ctr" rtl="0" fontAlgn="auto"/>
                      <a:r>
                        <a:rPr lang="en-US" sz="1900" b="1" i="0">
                          <a:solidFill>
                            <a:srgbClr val="002060"/>
                          </a:solidFill>
                          <a:latin typeface="Arial" pitchFamily="34"/>
                          <a:cs typeface="Arial" pitchFamily="34"/>
                        </a:rPr>
                        <a:t>78%</a:t>
                      </a:r>
                      <a:r>
                        <a:rPr lang="en-US" sz="1900" b="0" i="0">
                          <a:solidFill>
                            <a:srgbClr val="000000"/>
                          </a:solidFill>
                          <a:latin typeface="Arial" pitchFamily="34"/>
                          <a:cs typeface="Arial" pitchFamily="34"/>
                        </a:rPr>
                        <a:t>​</a:t>
                      </a:r>
                    </a:p>
                  </a:txBody>
                  <a:tcPr marL="41331" marR="41331" marT="20665" marB="20665">
                    <a:lnL w="6345" cap="flat" cmpd="sng" algn="ctr">
                      <a:solidFill>
                        <a:srgbClr val="FFFFFF"/>
                      </a:solidFill>
                      <a:prstDash val="solid"/>
                      <a:round/>
                      <a:headEnd type="none" w="med" len="med"/>
                      <a:tailEnd type="none" w="med" len="med"/>
                    </a:lnL>
                    <a:lnR w="6345" cap="flat" cmpd="sng" algn="ctr">
                      <a:solidFill>
                        <a:srgbClr val="FFFFFF"/>
                      </a:solidFill>
                      <a:prstDash val="solid"/>
                      <a:round/>
                      <a:headEnd type="none" w="med" len="med"/>
                      <a:tailEnd type="none" w="med" len="med"/>
                    </a:lnR>
                    <a:lnT w="6345" cap="flat" cmpd="sng" algn="ctr">
                      <a:solidFill>
                        <a:srgbClr val="FFFFFF"/>
                      </a:solidFill>
                      <a:prstDash val="solid"/>
                      <a:round/>
                      <a:headEnd type="none" w="med" len="med"/>
                      <a:tailEnd type="none" w="med" len="med"/>
                    </a:lnT>
                    <a:lnB w="6345" cap="flat" cmpd="sng" algn="ctr">
                      <a:solidFill>
                        <a:srgbClr val="FFFFFF"/>
                      </a:solidFill>
                      <a:prstDash val="solid"/>
                      <a:round/>
                      <a:headEnd type="none" w="med" len="med"/>
                      <a:tailEnd type="none" w="med" len="med"/>
                    </a:lnB>
                    <a:solidFill>
                      <a:srgbClr val="E8F3F7"/>
                    </a:solidFill>
                  </a:tcPr>
                </a:tc>
                <a:extLst>
                  <a:ext uri="{0D108BD9-81ED-4DB2-BD59-A6C34878D82A}">
                    <a16:rowId xmlns:a16="http://schemas.microsoft.com/office/drawing/2014/main" val="2164074882"/>
                  </a:ext>
                </a:extLst>
              </a:tr>
            </a:tbl>
          </a:graphicData>
        </a:graphic>
      </p:graphicFrame>
      <p:sp>
        <p:nvSpPr>
          <p:cNvPr id="3" name="TextBox 5">
            <a:extLst>
              <a:ext uri="{FF2B5EF4-FFF2-40B4-BE49-F238E27FC236}">
                <a16:creationId xmlns:a16="http://schemas.microsoft.com/office/drawing/2014/main" id="{980880D7-0CB6-8152-73D3-08D2047494E7}"/>
              </a:ext>
            </a:extLst>
          </p:cNvPr>
          <p:cNvSpPr txBox="1"/>
          <p:nvPr/>
        </p:nvSpPr>
        <p:spPr>
          <a:xfrm>
            <a:off x="767852" y="-126998"/>
            <a:ext cx="10308500" cy="982128"/>
          </a:xfrm>
          <a:prstGeom prst="rect">
            <a:avLst/>
          </a:prstGeom>
          <a:noFill/>
          <a:ln cap="flat">
            <a:noFill/>
          </a:ln>
        </p:spPr>
        <p:txBody>
          <a:bodyPr vert="horz" wrap="square" lIns="60960" tIns="30480" rIns="60960" bIns="30480" anchor="t" anchorCtr="1" compatLnSpc="1">
            <a:spAutoFit/>
          </a:bodyPr>
          <a:lstStyle/>
          <a:p>
            <a:pPr algn="ctr" defTabSz="609630">
              <a:lnSpc>
                <a:spcPts val="8587"/>
              </a:lnSpc>
              <a:defRPr sz="1800" b="0" i="0" u="none" strike="noStrike" kern="0" cap="none" spc="0" baseline="0">
                <a:solidFill>
                  <a:srgbClr val="000000"/>
                </a:solidFill>
                <a:uFillTx/>
              </a:defRPr>
            </a:pPr>
            <a:r>
              <a:rPr lang="en-US" sz="3200" b="1">
                <a:solidFill>
                  <a:srgbClr val="293358"/>
                </a:solidFill>
                <a:latin typeface="Arial" pitchFamily="34"/>
                <a:cs typeface="Arial" pitchFamily="34"/>
              </a:rPr>
              <a:t>LPC Survey Response Representation by Region</a:t>
            </a:r>
          </a:p>
        </p:txBody>
      </p:sp>
      <p:sp>
        <p:nvSpPr>
          <p:cNvPr id="4" name="Oval 3">
            <a:extLst>
              <a:ext uri="{FF2B5EF4-FFF2-40B4-BE49-F238E27FC236}">
                <a16:creationId xmlns:a16="http://schemas.microsoft.com/office/drawing/2014/main" id="{1AFCE1B7-CA1A-9C89-0D14-4B6E2CB82C5A}"/>
              </a:ext>
            </a:extLst>
          </p:cNvPr>
          <p:cNvSpPr/>
          <p:nvPr/>
        </p:nvSpPr>
        <p:spPr>
          <a:xfrm>
            <a:off x="5340375" y="5987441"/>
            <a:ext cx="1163454" cy="628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9147576-603D-A541-7EAA-B2AD91746A2D}"/>
              </a:ext>
            </a:extLst>
          </p:cNvPr>
          <p:cNvSpPr/>
          <p:nvPr/>
        </p:nvSpPr>
        <p:spPr>
          <a:xfrm>
            <a:off x="9912898" y="5987441"/>
            <a:ext cx="1163454" cy="6280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8C04-71DB-3F48-C085-94BC63099551}"/>
              </a:ext>
            </a:extLst>
          </p:cNvPr>
          <p:cNvSpPr>
            <a:spLocks noGrp="1"/>
          </p:cNvSpPr>
          <p:nvPr>
            <p:ph type="title" idx="4294967295"/>
          </p:nvPr>
        </p:nvSpPr>
        <p:spPr>
          <a:xfrm>
            <a:off x="410756" y="182037"/>
            <a:ext cx="10562044" cy="699591"/>
          </a:xfrm>
        </p:spPr>
        <p:txBody>
          <a:bodyPr/>
          <a:lstStyle/>
          <a:p>
            <a:r>
              <a:rPr lang="en-US" b="1" dirty="0">
                <a:solidFill>
                  <a:srgbClr val="002060"/>
                </a:solidFill>
                <a:latin typeface="Calibri"/>
                <a:ea typeface="Calibri"/>
                <a:cs typeface="Calibri"/>
              </a:rPr>
              <a:t>Prevention Strategies</a:t>
            </a:r>
          </a:p>
        </p:txBody>
      </p:sp>
      <p:sp>
        <p:nvSpPr>
          <p:cNvPr id="3" name="Content Placeholder 2">
            <a:extLst>
              <a:ext uri="{FF2B5EF4-FFF2-40B4-BE49-F238E27FC236}">
                <a16:creationId xmlns:a16="http://schemas.microsoft.com/office/drawing/2014/main" id="{F806237E-3309-179D-4E12-805067236130}"/>
              </a:ext>
            </a:extLst>
          </p:cNvPr>
          <p:cNvSpPr>
            <a:spLocks noGrp="1"/>
          </p:cNvSpPr>
          <p:nvPr>
            <p:ph sz="quarter" idx="4294967295"/>
          </p:nvPr>
        </p:nvSpPr>
        <p:spPr>
          <a:xfrm>
            <a:off x="410756" y="1299995"/>
            <a:ext cx="5267030" cy="4723847"/>
          </a:xfrm>
        </p:spPr>
        <p:txBody>
          <a:bodyPr vert="horz" lIns="0" tIns="45720" rIns="91440" bIns="45720" rtlCol="0" anchor="t">
            <a:noAutofit/>
          </a:bodyPr>
          <a:lstStyle/>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Information Dissemination: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printed or electronic materials dissemination, health fairs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Material Distribution: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Narcan, lock boxes, drug disposal, etc. Does NOT include promotional merchandise. (RBHAO survey only) </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Education: </a:t>
            </a:r>
            <a:r>
              <a:rPr kumimoji="0" lang="en-US" sz="2000" b="0" i="0" u="none" strike="noStrike" kern="0" cap="none" spc="0" normalizeH="0" baseline="0" noProof="0" dirty="0">
                <a:ln>
                  <a:noFill/>
                </a:ln>
                <a:solidFill>
                  <a:srgbClr val="002060"/>
                </a:solidFill>
                <a:effectLst/>
                <a:uLnTx/>
                <a:uFillTx/>
                <a:latin typeface="Calibri"/>
                <a:ea typeface="Calibri"/>
                <a:cs typeface="Calibri"/>
              </a:rPr>
              <a:t>speaking engagements, educational events, info sessions, PSAs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Alternative Programming: </a:t>
            </a:r>
            <a:r>
              <a:rPr kumimoji="0" lang="en-US" sz="2000" b="0" i="0" u="none" strike="noStrike" kern="0" cap="none" spc="0" normalizeH="0" baseline="0" noProof="0" dirty="0">
                <a:ln>
                  <a:noFill/>
                </a:ln>
                <a:solidFill>
                  <a:srgbClr val="002060"/>
                </a:solidFill>
                <a:effectLst/>
                <a:uLnTx/>
                <a:uFillTx/>
                <a:latin typeface="Calibri"/>
                <a:ea typeface="Calibri"/>
                <a:cs typeface="Calibri"/>
              </a:rPr>
              <a:t>ATOD free-social/recreational events, community service activities</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Social Marketing: </a:t>
            </a:r>
            <a:r>
              <a:rPr kumimoji="0" lang="en-US" sz="2000" b="0" i="0" u="none" strike="noStrike" kern="0" cap="none" spc="0" normalizeH="0" baseline="0" noProof="0" dirty="0">
                <a:ln>
                  <a:noFill/>
                </a:ln>
                <a:solidFill>
                  <a:srgbClr val="002060"/>
                </a:solidFill>
                <a:effectLst/>
                <a:uLnTx/>
                <a:uFillTx/>
                <a:latin typeface="Calibri"/>
                <a:ea typeface="Calibri"/>
                <a:cs typeface="Calibri"/>
              </a:rPr>
              <a:t>media campaigns</a:t>
            </a:r>
          </a:p>
          <a:p>
            <a:pPr defTabSz="609630">
              <a:lnSpc>
                <a:spcPct val="100000"/>
              </a:lnSpc>
              <a:spcBef>
                <a:spcPts val="0"/>
              </a:spcBef>
              <a:spcAft>
                <a:spcPts val="1600"/>
              </a:spcAft>
              <a:buClrTx/>
              <a:buSzPct val="100000"/>
              <a:defRPr sz="1800" b="0" i="0" u="none" strike="noStrike" kern="0" cap="none" spc="0" baseline="0">
                <a:solidFill>
                  <a:srgbClr val="000000"/>
                </a:solidFill>
                <a:uFillTx/>
              </a:defRPr>
            </a:pPr>
            <a:r>
              <a:rPr kumimoji="0" lang="en-US" sz="2000" b="1" i="0" u="none" strike="noStrike" kern="0" cap="none" spc="0" normalizeH="0" baseline="0" noProof="0" dirty="0">
                <a:ln>
                  <a:noFill/>
                </a:ln>
                <a:solidFill>
                  <a:srgbClr val="002060"/>
                </a:solidFill>
                <a:effectLst/>
                <a:uLnTx/>
                <a:uFillTx/>
                <a:latin typeface="Calibri"/>
                <a:ea typeface="Calibri"/>
                <a:cs typeface="Calibri"/>
              </a:rPr>
              <a:t>Program Identification and Referral: </a:t>
            </a:r>
            <a:r>
              <a:rPr kumimoji="0" lang="en-US" sz="2000" b="0" i="0" u="none" strike="noStrike" kern="0" cap="none" spc="0" normalizeH="0" baseline="0" noProof="0" dirty="0">
                <a:ln>
                  <a:noFill/>
                </a:ln>
                <a:solidFill>
                  <a:srgbClr val="002060"/>
                </a:solidFill>
                <a:effectLst/>
                <a:uLnTx/>
                <a:uFillTx/>
                <a:latin typeface="Calibri"/>
                <a:ea typeface="Calibri"/>
                <a:cs typeface="Calibri"/>
              </a:rPr>
              <a:t>student assistance programs, ASBIRT/SBIRT</a:t>
            </a:r>
            <a:endParaRPr lang="en-US" sz="2000" b="0" i="0" u="none" strike="noStrike" kern="0" cap="none" spc="0" normalizeH="0" baseline="0" noProof="0" dirty="0">
              <a:ln>
                <a:noFill/>
              </a:ln>
              <a:solidFill>
                <a:srgbClr val="002060"/>
              </a:solidFill>
              <a:effectLst/>
              <a:uLnTx/>
              <a:uFillTx/>
              <a:latin typeface="Calibri"/>
              <a:ea typeface="Calibri"/>
              <a:cs typeface="Calibri"/>
            </a:endParaRPr>
          </a:p>
          <a:p>
            <a:pPr marR="0" lvl="0" algn="l" defTabSz="609630" rtl="0" eaLnBrk="1" fontAlgn="auto" latinLnBrk="0" hangingPunct="1">
              <a:lnSpc>
                <a:spcPct val="100000"/>
              </a:lnSpc>
              <a:spcBef>
                <a:spcPts val="0"/>
              </a:spcBef>
              <a:spcAft>
                <a:spcPts val="1600"/>
              </a:spcAft>
              <a:buClrTx/>
              <a:buSzPct val="100000"/>
              <a:tabLst/>
              <a:defRPr sz="1800" b="0" i="0" u="none" strike="noStrike" kern="0" cap="none" spc="0" baseline="0">
                <a:solidFill>
                  <a:srgbClr val="000000"/>
                </a:solidFill>
                <a:uFillTx/>
              </a:defRPr>
            </a:pPr>
            <a:endParaRPr lang="en-US" sz="2000" b="0" i="0" u="none" strike="noStrike" kern="0" cap="none" spc="0" normalizeH="0" baseline="0" noProof="0" dirty="0">
              <a:ln>
                <a:noFill/>
              </a:ln>
              <a:solidFill>
                <a:srgbClr val="002060"/>
              </a:solidFill>
              <a:effectLst/>
              <a:uLnTx/>
              <a:uFillTx/>
              <a:latin typeface="Calibri"/>
              <a:ea typeface="Calibri"/>
              <a:cs typeface="Calibri"/>
            </a:endParaRPr>
          </a:p>
        </p:txBody>
      </p:sp>
      <p:sp>
        <p:nvSpPr>
          <p:cNvPr id="4" name="Content Placeholder 3">
            <a:extLst>
              <a:ext uri="{FF2B5EF4-FFF2-40B4-BE49-F238E27FC236}">
                <a16:creationId xmlns:a16="http://schemas.microsoft.com/office/drawing/2014/main" id="{3F0DCCDC-B3B7-26E1-81F5-5A59008FEED2}"/>
              </a:ext>
            </a:extLst>
          </p:cNvPr>
          <p:cNvSpPr>
            <a:spLocks noGrp="1"/>
          </p:cNvSpPr>
          <p:nvPr>
            <p:ph sz="quarter" idx="4294967295"/>
          </p:nvPr>
        </p:nvSpPr>
        <p:spPr>
          <a:xfrm>
            <a:off x="6096000" y="1299995"/>
            <a:ext cx="5685244" cy="4963411"/>
          </a:xfrm>
        </p:spPr>
        <p:txBody>
          <a:bodyPr vert="horz" lIns="0" tIns="45720" rIns="91440" bIns="45720" rtlCol="0" anchor="t">
            <a:noAutofit/>
          </a:bodyPr>
          <a:lstStyle/>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Enforcement of Laws and Policies/Preventing Sales to Underage Youth: </a:t>
            </a:r>
            <a:r>
              <a:rPr lang="en-US" sz="2000" dirty="0">
                <a:solidFill>
                  <a:srgbClr val="002060"/>
                </a:solidFill>
                <a:latin typeface="Calibri"/>
                <a:ea typeface="Calibri"/>
                <a:cs typeface="Calibri"/>
              </a:rPr>
              <a:t>compliance checks, zoning enforcement</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Public Policy Efforts: </a:t>
            </a:r>
            <a:r>
              <a:rPr lang="en-US" sz="2000" dirty="0">
                <a:solidFill>
                  <a:srgbClr val="002060"/>
                </a:solidFill>
                <a:latin typeface="Calibri"/>
                <a:ea typeface="Calibri"/>
                <a:cs typeface="Calibri"/>
              </a:rPr>
              <a:t>advocacy to change laws and policies</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Funding of Prevention Efforts: </a:t>
            </a:r>
            <a:r>
              <a:rPr lang="en-US" sz="2000" dirty="0">
                <a:solidFill>
                  <a:srgbClr val="002060"/>
                </a:solidFill>
                <a:latin typeface="Calibri"/>
                <a:ea typeface="Calibri"/>
                <a:cs typeface="Calibri"/>
              </a:rPr>
              <a:t>providing funding to other agencies/organizations for prevention strategies and activities (RBHAO survey only)</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Community Assessments/Data Collection*: </a:t>
            </a:r>
            <a:r>
              <a:rPr lang="en-US" sz="2000" dirty="0">
                <a:solidFill>
                  <a:srgbClr val="002060"/>
                </a:solidFill>
                <a:latin typeface="Calibri"/>
                <a:ea typeface="Calibri"/>
                <a:cs typeface="Calibri"/>
              </a:rPr>
              <a:t>needs assessment, community surveys, school surveys</a:t>
            </a:r>
          </a:p>
          <a:p>
            <a:pPr marL="285750" indent="-285750" defTabSz="609630">
              <a:spcAft>
                <a:spcPts val="1600"/>
              </a:spcAft>
              <a:buClr>
                <a:srgbClr val="002060"/>
              </a:buClr>
              <a:buSzPct val="100000"/>
              <a:defRPr sz="1800" b="0" i="0" u="none" strike="noStrike" kern="0" cap="none" spc="0" baseline="0">
                <a:solidFill>
                  <a:srgbClr val="000000"/>
                </a:solidFill>
                <a:uFillTx/>
              </a:defRPr>
            </a:pPr>
            <a:r>
              <a:rPr lang="en-US" sz="2000" b="1" dirty="0">
                <a:solidFill>
                  <a:srgbClr val="002060"/>
                </a:solidFill>
                <a:latin typeface="Calibri"/>
                <a:ea typeface="Calibri"/>
                <a:cs typeface="Calibri"/>
              </a:rPr>
              <a:t>Community-Based Processes*: </a:t>
            </a:r>
            <a:r>
              <a:rPr lang="en-US" sz="2000" dirty="0">
                <a:solidFill>
                  <a:srgbClr val="002060"/>
                </a:solidFill>
                <a:latin typeface="Calibri"/>
                <a:ea typeface="Calibri"/>
                <a:cs typeface="Calibri"/>
              </a:rPr>
              <a:t>coalition meetings, workgroups, community team meetings/activities</a:t>
            </a:r>
          </a:p>
        </p:txBody>
      </p:sp>
      <p:sp>
        <p:nvSpPr>
          <p:cNvPr id="6" name="Freeform 5">
            <a:extLst>
              <a:ext uri="{FF2B5EF4-FFF2-40B4-BE49-F238E27FC236}">
                <a16:creationId xmlns:a16="http://schemas.microsoft.com/office/drawing/2014/main" id="{820C27B2-449E-9C1C-D1B3-27175099E3E0}"/>
              </a:ext>
            </a:extLst>
          </p:cNvPr>
          <p:cNvSpPr>
            <a:spLocks noChangeAspect="1"/>
          </p:cNvSpPr>
          <p:nvPr/>
        </p:nvSpPr>
        <p:spPr>
          <a:xfrm>
            <a:off x="10485339" y="198408"/>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3">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cxnSp>
        <p:nvCxnSpPr>
          <p:cNvPr id="8" name="Straight Connector 7">
            <a:extLst>
              <a:ext uri="{FF2B5EF4-FFF2-40B4-BE49-F238E27FC236}">
                <a16:creationId xmlns:a16="http://schemas.microsoft.com/office/drawing/2014/main" id="{B2F1D827-59EF-3041-DD72-35CF5799BB0F}"/>
              </a:ext>
            </a:extLst>
          </p:cNvPr>
          <p:cNvCxnSpPr>
            <a:cxnSpLocks/>
          </p:cNvCxnSpPr>
          <p:nvPr/>
        </p:nvCxnSpPr>
        <p:spPr>
          <a:xfrm>
            <a:off x="519931" y="1050370"/>
            <a:ext cx="1851129" cy="0"/>
          </a:xfrm>
          <a:prstGeom prst="line">
            <a:avLst/>
          </a:prstGeom>
          <a:ln w="92075">
            <a:solidFill>
              <a:srgbClr val="00206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3A71865-B45F-8FD6-DDD5-48E9827C12E8}"/>
              </a:ext>
            </a:extLst>
          </p:cNvPr>
          <p:cNvSpPr txBox="1"/>
          <p:nvPr/>
        </p:nvSpPr>
        <p:spPr>
          <a:xfrm>
            <a:off x="9545915" y="6422065"/>
            <a:ext cx="247859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b="0" i="0" u="none" strike="noStrike" kern="1200" cap="none" spc="0" baseline="0" dirty="0">
                <a:solidFill>
                  <a:srgbClr val="000000"/>
                </a:solidFill>
                <a:uFillTx/>
                <a:latin typeface="Calibri"/>
                <a:ea typeface="Calibri"/>
                <a:cs typeface="Calibri"/>
              </a:rPr>
              <a:t>*Indirect service types</a:t>
            </a:r>
          </a:p>
        </p:txBody>
      </p:sp>
    </p:spTree>
    <p:extLst>
      <p:ext uri="{BB962C8B-B14F-4D97-AF65-F5344CB8AC3E}">
        <p14:creationId xmlns:p14="http://schemas.microsoft.com/office/powerpoint/2010/main" val="2785362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D686BA3D-608B-3277-D503-749FCD0C08B4}"/>
              </a:ext>
            </a:extLst>
          </p:cNvPr>
          <p:cNvSpPr txBox="1"/>
          <p:nvPr/>
        </p:nvSpPr>
        <p:spPr>
          <a:xfrm>
            <a:off x="758311" y="12710"/>
            <a:ext cx="3396752" cy="989630"/>
          </a:xfrm>
          <a:prstGeom prst="rect">
            <a:avLst/>
          </a:prstGeom>
          <a:noFill/>
          <a:ln cap="flat">
            <a:noFill/>
          </a:ln>
        </p:spPr>
        <p:txBody>
          <a:bodyPr vert="horz" wrap="square" lIns="0" tIns="0" rIns="0" bIns="0" anchor="t" anchorCtr="0" compatLnSpc="1">
            <a:spAutoFit/>
          </a:bodyPr>
          <a:lstStyle/>
          <a:p>
            <a:pPr defTabSz="609630">
              <a:lnSpc>
                <a:spcPts val="8587"/>
              </a:lnSpc>
              <a:defRPr sz="1800" b="0" i="0" u="none" strike="noStrike" kern="0" cap="none" spc="0" baseline="0">
                <a:solidFill>
                  <a:srgbClr val="000000"/>
                </a:solidFill>
                <a:uFillTx/>
              </a:defRPr>
            </a:pPr>
            <a:r>
              <a:rPr lang="en-US" sz="4800" b="1" dirty="0">
                <a:solidFill>
                  <a:srgbClr val="002060"/>
                </a:solidFill>
                <a:latin typeface="Calibri"/>
                <a:ea typeface="Calibri"/>
                <a:cs typeface="Arial"/>
              </a:rPr>
              <a:t>Analysis</a:t>
            </a:r>
          </a:p>
        </p:txBody>
      </p:sp>
      <p:sp>
        <p:nvSpPr>
          <p:cNvPr id="3" name="TextBox 4">
            <a:extLst>
              <a:ext uri="{FF2B5EF4-FFF2-40B4-BE49-F238E27FC236}">
                <a16:creationId xmlns:a16="http://schemas.microsoft.com/office/drawing/2014/main" id="{D2C60FE4-6A93-025C-28D9-D0C075C4E296}"/>
              </a:ext>
            </a:extLst>
          </p:cNvPr>
          <p:cNvSpPr txBox="1"/>
          <p:nvPr/>
        </p:nvSpPr>
        <p:spPr>
          <a:xfrm>
            <a:off x="758311" y="1154658"/>
            <a:ext cx="2176275" cy="4801314"/>
          </a:xfrm>
          <a:prstGeom prst="rect">
            <a:avLst/>
          </a:prstGeom>
          <a:noFill/>
          <a:ln cap="flat">
            <a:noFill/>
          </a:ln>
        </p:spPr>
        <p:txBody>
          <a:bodyPr vert="horz" wrap="square" lIns="0" tIns="0" rIns="0" bIns="0" anchor="t" anchorCtr="0" compatLnSpc="1">
            <a:spAutoFit/>
          </a:bodyPr>
          <a:lstStyle/>
          <a:p>
            <a:pPr defTabSz="609630">
              <a:spcAft>
                <a:spcPts val="800"/>
              </a:spcAft>
              <a:buSzPct val="100000"/>
              <a:defRPr sz="1800" b="0" i="0" u="none" strike="noStrike" kern="0" cap="none" spc="0" baseline="0">
                <a:solidFill>
                  <a:srgbClr val="000000"/>
                </a:solidFill>
                <a:uFillTx/>
              </a:defRPr>
            </a:pPr>
            <a:r>
              <a:rPr lang="en-US" sz="2400" dirty="0">
                <a:solidFill>
                  <a:srgbClr val="002060"/>
                </a:solidFill>
                <a:latin typeface="Calibri"/>
                <a:ea typeface="Calibri"/>
                <a:cs typeface="Calibri"/>
              </a:rPr>
              <a:t>Analysis of data was conducted statewide by town (n=169),   as well as by DHMAS region and community type (rural, suburban, urban, and wealthy) using the Five Connecticuts typology. </a:t>
            </a:r>
          </a:p>
        </p:txBody>
      </p:sp>
      <p:pic>
        <p:nvPicPr>
          <p:cNvPr id="4" name="Picture 6" descr="A map of the state of connecticut&#10;&#10;Description automatically generated">
            <a:extLst>
              <a:ext uri="{FF2B5EF4-FFF2-40B4-BE49-F238E27FC236}">
                <a16:creationId xmlns:a16="http://schemas.microsoft.com/office/drawing/2014/main" id="{A5264735-C5E4-7EDF-E3BC-5ABA4E9B22C6}"/>
              </a:ext>
            </a:extLst>
          </p:cNvPr>
          <p:cNvPicPr>
            <a:picLocks noChangeAspect="1"/>
          </p:cNvPicPr>
          <p:nvPr/>
        </p:nvPicPr>
        <p:blipFill>
          <a:blip r:embed="rId3"/>
          <a:srcRect l="5557" t="10136" r="3459" b="7401"/>
          <a:stretch>
            <a:fillRect/>
          </a:stretch>
        </p:blipFill>
        <p:spPr>
          <a:xfrm>
            <a:off x="3232298" y="863177"/>
            <a:ext cx="8389088" cy="5753608"/>
          </a:xfrm>
          <a:prstGeom prst="rect">
            <a:avLst/>
          </a:prstGeom>
          <a:noFill/>
          <a:ln cap="flat">
            <a:noFill/>
          </a:ln>
        </p:spPr>
      </p:pic>
      <p:sp>
        <p:nvSpPr>
          <p:cNvPr id="6" name="Freeform 5">
            <a:extLst>
              <a:ext uri="{FF2B5EF4-FFF2-40B4-BE49-F238E27FC236}">
                <a16:creationId xmlns:a16="http://schemas.microsoft.com/office/drawing/2014/main" id="{C53E87F9-E9C3-19F5-C70C-9071ADD69D35}"/>
              </a:ext>
            </a:extLst>
          </p:cNvPr>
          <p:cNvSpPr>
            <a:spLocks noChangeAspect="1"/>
          </p:cNvSpPr>
          <p:nvPr/>
        </p:nvSpPr>
        <p:spPr>
          <a:xfrm>
            <a:off x="10379932" y="302719"/>
            <a:ext cx="1539166" cy="699621"/>
          </a:xfrm>
          <a:custGeom>
            <a:avLst/>
            <a:gdLst>
              <a:gd name="f0" fmla="val w"/>
              <a:gd name="f1" fmla="val h"/>
              <a:gd name="f2" fmla="val 0"/>
              <a:gd name="f3" fmla="val 3825489"/>
              <a:gd name="f4" fmla="val 1738858"/>
              <a:gd name="f5" fmla="val 3825488"/>
              <a:gd name="f6" fmla="val 1738859"/>
              <a:gd name="f7" fmla="*/ f0 1 3825489"/>
              <a:gd name="f8" fmla="*/ f1 1 1738858"/>
              <a:gd name="f9" fmla="val f2"/>
              <a:gd name="f10" fmla="val f3"/>
              <a:gd name="f11" fmla="val f4"/>
              <a:gd name="f12" fmla="+- f11 0 f9"/>
              <a:gd name="f13" fmla="+- f10 0 f9"/>
              <a:gd name="f14" fmla="*/ f13 1 3825489"/>
              <a:gd name="f15" fmla="*/ f12 1 1738858"/>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3825489" h="1738858">
                <a:moveTo>
                  <a:pt x="f2" y="f2"/>
                </a:moveTo>
                <a:lnTo>
                  <a:pt x="f5" y="f2"/>
                </a:lnTo>
                <a:lnTo>
                  <a:pt x="f5" y="f6"/>
                </a:lnTo>
                <a:lnTo>
                  <a:pt x="f2" y="f6"/>
                </a:lnTo>
                <a:lnTo>
                  <a:pt x="f2" y="f2"/>
                </a:lnTo>
                <a:close/>
              </a:path>
            </a:pathLst>
          </a:custGeom>
          <a:blipFill>
            <a:blip r:embed="rId4">
              <a:alphaModFix/>
            </a:blip>
            <a:stretch>
              <a:fillRect/>
            </a:stretch>
          </a:blip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Tree>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8245ae8-cdc1-4d24-89b9-577776a56da1" xsi:nil="true"/>
    <lcf76f155ced4ddcb4097134ff3c332f xmlns="5b57c8f7-9422-4f07-aac7-3ef73f4f305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6116F3B07AD94A8539A6275DBCA79E" ma:contentTypeVersion="15" ma:contentTypeDescription="Create a new document." ma:contentTypeScope="" ma:versionID="650fc3ee411f1c287cc9ac048e68a51e">
  <xsd:schema xmlns:xsd="http://www.w3.org/2001/XMLSchema" xmlns:xs="http://www.w3.org/2001/XMLSchema" xmlns:p="http://schemas.microsoft.com/office/2006/metadata/properties" xmlns:ns2="5b57c8f7-9422-4f07-aac7-3ef73f4f305a" xmlns:ns3="68245ae8-cdc1-4d24-89b9-577776a56da1" targetNamespace="http://schemas.microsoft.com/office/2006/metadata/properties" ma:root="true" ma:fieldsID="aad7c6b1873970d1c5fc6e379cabd779" ns2:_="" ns3:_="">
    <xsd:import namespace="5b57c8f7-9422-4f07-aac7-3ef73f4f305a"/>
    <xsd:import namespace="68245ae8-cdc1-4d24-89b9-577776a56da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7c8f7-9422-4f07-aac7-3ef73f4f30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23ba09-1520-432c-8078-5bf6a4e799c7"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8245ae8-cdc1-4d24-89b9-577776a56da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ef4ac80-6ef3-41cf-9e88-e492c4f34855}" ma:internalName="TaxCatchAll" ma:showField="CatchAllData" ma:web="68245ae8-cdc1-4d24-89b9-577776a56da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1FFAC0-05A2-416A-B06C-C248395482CF}">
  <ds:schemaRefs>
    <ds:schemaRef ds:uri="http://schemas.microsoft.com/sharepoint/v3/contenttype/forms"/>
  </ds:schemaRefs>
</ds:datastoreItem>
</file>

<file path=customXml/itemProps2.xml><?xml version="1.0" encoding="utf-8"?>
<ds:datastoreItem xmlns:ds="http://schemas.openxmlformats.org/officeDocument/2006/customXml" ds:itemID="{4F4B194E-8B30-4377-8C59-ECFB902D2A26}">
  <ds:schemaRefs>
    <ds:schemaRef ds:uri="http://schemas.microsoft.com/office/2006/documentManagement/types"/>
    <ds:schemaRef ds:uri="http://purl.org/dc/terms/"/>
    <ds:schemaRef ds:uri="http://purl.org/dc/dcmitype/"/>
    <ds:schemaRef ds:uri="71af3243-3dd4-4a8d-8c0d-dd76da1f02a5"/>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16c05727-aa75-4e4a-9b5f-8a80a1165891"/>
    <ds:schemaRef ds:uri="230e9df3-be65-4c73-a93b-d1236ebd677e"/>
    <ds:schemaRef ds:uri="http://schemas.microsoft.com/sharepoint/v3"/>
    <ds:schemaRef ds:uri="http://www.w3.org/XML/1998/namespace"/>
  </ds:schemaRefs>
</ds:datastoreItem>
</file>

<file path=customXml/itemProps3.xml><?xml version="1.0" encoding="utf-8"?>
<ds:datastoreItem xmlns:ds="http://schemas.openxmlformats.org/officeDocument/2006/customXml" ds:itemID="{86518EFB-66DC-44C3-94B5-82ABD1867525}"/>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Basis</Template>
  <TotalTime>5112</TotalTime>
  <Words>2861</Words>
  <Application>Microsoft Office PowerPoint</Application>
  <PresentationFormat>Widescreen</PresentationFormat>
  <Paragraphs>570</Paragraphs>
  <Slides>22</Slides>
  <Notes>22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Corbel</vt:lpstr>
      <vt:lpstr>Segoe UI</vt:lpstr>
      <vt:lpstr>Segoe UI Emoji</vt:lpstr>
      <vt:lpstr>Basis</vt:lpstr>
      <vt:lpstr>1_Basis</vt:lpstr>
      <vt:lpstr>Connecticut Substance Use  Prevention Resource Assessment</vt:lpstr>
      <vt:lpstr>PowerPoint Presentation</vt:lpstr>
      <vt:lpstr>PowerPoint Presentation</vt:lpstr>
      <vt:lpstr>Final Products</vt:lpstr>
      <vt:lpstr>Methods</vt:lpstr>
      <vt:lpstr>PowerPoint Presentation</vt:lpstr>
      <vt:lpstr>PowerPoint Presentation</vt:lpstr>
      <vt:lpstr>Prevention Strategies</vt:lpstr>
      <vt:lpstr>PowerPoint Presentation</vt:lpstr>
      <vt:lpstr>PowerPoint Presentation</vt:lpstr>
      <vt:lpstr>Key Findings</vt:lpstr>
      <vt:lpstr>PowerPoint Presentation</vt:lpstr>
      <vt:lpstr>PowerPoint Presentation</vt:lpstr>
      <vt:lpstr>PowerPoint Presentation</vt:lpstr>
      <vt:lpstr>Community-Level: Funding Sources</vt:lpstr>
      <vt:lpstr>PowerPoint Presentation</vt:lpstr>
      <vt:lpstr>PowerPoint Presentation</vt:lpstr>
      <vt:lpstr>PowerPoint Presentation</vt:lpstr>
      <vt:lpstr>Conclusions</vt:lpstr>
      <vt:lpstr>Connecticut Substance Use Prevention  Resources: An Interactive Map</vt:lpstr>
      <vt:lpstr>Questions? Opportunities?</vt:lpstr>
      <vt:lpstr>Thank you</vt:lpstr>
    </vt:vector>
  </TitlesOfParts>
  <Company>UCONN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ARPA Prevention Resource Assessment</dc:title>
  <dc:creator>Sussman,Jennifer E.</dc:creator>
  <cp:lastModifiedBy>Sussman,Jennifer E.</cp:lastModifiedBy>
  <cp:revision>207</cp:revision>
  <cp:lastPrinted>2024-11-17T15:22:14Z</cp:lastPrinted>
  <dcterms:created xsi:type="dcterms:W3CDTF">2024-09-03T19:37:10Z</dcterms:created>
  <dcterms:modified xsi:type="dcterms:W3CDTF">2024-12-11T16:32:19Z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0x010100C46116F3B07AD94A8539A6275DBCA79E</vt:lpwstr>
  </property>
</Properties>
</file>